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24"/>
  </p:notesMasterIdLst>
  <p:sldIdLst>
    <p:sldId id="256" r:id="rId5"/>
    <p:sldId id="257" r:id="rId6"/>
    <p:sldId id="275" r:id="rId7"/>
    <p:sldId id="259" r:id="rId8"/>
    <p:sldId id="261" r:id="rId9"/>
    <p:sldId id="302" r:id="rId10"/>
    <p:sldId id="286" r:id="rId11"/>
    <p:sldId id="288" r:id="rId12"/>
    <p:sldId id="287" r:id="rId13"/>
    <p:sldId id="263" r:id="rId14"/>
    <p:sldId id="276" r:id="rId15"/>
    <p:sldId id="297" r:id="rId16"/>
    <p:sldId id="298" r:id="rId17"/>
    <p:sldId id="299" r:id="rId18"/>
    <p:sldId id="296" r:id="rId19"/>
    <p:sldId id="303" r:id="rId20"/>
    <p:sldId id="304" r:id="rId21"/>
    <p:sldId id="294" r:id="rId22"/>
    <p:sldId id="274" r:id="rId23"/>
  </p:sldIdLst>
  <p:sldSz cx="9144000" cy="5143500" type="screen16x9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90409C-BEE0-8914-F0BE-0FE7B1685724}" name="Bilal Fayad" initials="BF" userId="S::fq9242@wayne.edu::41f92027-cdd6-4442-8579-f26a06890a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  <a:srgbClr val="A96A17"/>
    <a:srgbClr val="F4D6AD"/>
    <a:srgbClr val="09101A"/>
    <a:srgbClr val="174591"/>
    <a:srgbClr val="0A1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35DD0-F84A-2DE4-4D13-E6225A176229}" v="65" dt="2025-12-10T17:53:38.779"/>
    <p1510:client id="{4C51C135-10B5-A903-D4A5-0D2F6CBAE18D}" v="155" dt="2025-12-09T17:34:39.908"/>
    <p1510:client id="{96DDC398-E5B7-44FA-A6D5-7CA76D67ECE5}" v="1160" dt="2025-12-10T02:41:44.203"/>
    <p1510:client id="{D0E4032C-280F-01E7-8ECF-2C5AFFAEF68D}" v="8" dt="2025-12-10T03:26:54.398"/>
    <p1510:client id="{F8C0B578-2517-F5C1-9682-2038F000BEE2}" v="645" dt="2025-12-10T01:54:58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3D31C2E3-AD17-0A2D-9697-75D89D0A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44341a90_0_22:notes">
            <a:extLst>
              <a:ext uri="{FF2B5EF4-FFF2-40B4-BE49-F238E27FC236}">
                <a16:creationId xmlns:a16="http://schemas.microsoft.com/office/drawing/2014/main" id="{6258FB8F-C092-3478-3FE0-2BDC3DC99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44341a90_0_22:notes">
            <a:extLst>
              <a:ext uri="{FF2B5EF4-FFF2-40B4-BE49-F238E27FC236}">
                <a16:creationId xmlns:a16="http://schemas.microsoft.com/office/drawing/2014/main" id="{ED3E1DF1-CADC-17A1-E36F-43F765462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59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8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5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44341a9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44341a9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c44341a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c44341a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c44341a9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c44341a9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c44341a9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c44341a9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9EBB90B8-28A5-AAB8-29DE-1AA024C5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c44341a90_0_83:notes">
            <a:extLst>
              <a:ext uri="{FF2B5EF4-FFF2-40B4-BE49-F238E27FC236}">
                <a16:creationId xmlns:a16="http://schemas.microsoft.com/office/drawing/2014/main" id="{08953A3D-A7FD-8D8D-5DC7-0C72E5049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c44341a90_0_83:notes">
            <a:extLst>
              <a:ext uri="{FF2B5EF4-FFF2-40B4-BE49-F238E27FC236}">
                <a16:creationId xmlns:a16="http://schemas.microsoft.com/office/drawing/2014/main" id="{58D4C732-627E-28D7-D475-F5152D7BA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3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AFF25278-D0FA-6F10-66B2-F6CC00B9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44341a90_0_22:notes">
            <a:extLst>
              <a:ext uri="{FF2B5EF4-FFF2-40B4-BE49-F238E27FC236}">
                <a16:creationId xmlns:a16="http://schemas.microsoft.com/office/drawing/2014/main" id="{1620DBFA-45B7-2945-8B0A-80A5002CA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44341a90_0_22:notes">
            <a:extLst>
              <a:ext uri="{FF2B5EF4-FFF2-40B4-BE49-F238E27FC236}">
                <a16:creationId xmlns:a16="http://schemas.microsoft.com/office/drawing/2014/main" id="{472ABEEE-3375-49BA-1293-5B4456839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D6162D7E-4B9C-DC81-863D-EC0DC354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44341a90_0_22:notes">
            <a:extLst>
              <a:ext uri="{FF2B5EF4-FFF2-40B4-BE49-F238E27FC236}">
                <a16:creationId xmlns:a16="http://schemas.microsoft.com/office/drawing/2014/main" id="{D46F73B4-D5D5-40E9-9616-B43179325A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44341a90_0_22:notes">
            <a:extLst>
              <a:ext uri="{FF2B5EF4-FFF2-40B4-BE49-F238E27FC236}">
                <a16:creationId xmlns:a16="http://schemas.microsoft.com/office/drawing/2014/main" id="{81F1F927-0042-FB9C-7F61-C71CAF1CE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122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29599390-6554-7539-44D9-AF1823239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44341a90_0_22:notes">
            <a:extLst>
              <a:ext uri="{FF2B5EF4-FFF2-40B4-BE49-F238E27FC236}">
                <a16:creationId xmlns:a16="http://schemas.microsoft.com/office/drawing/2014/main" id="{3F38C391-8CC7-3782-E970-04B6C180C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44341a90_0_22:notes">
            <a:extLst>
              <a:ext uri="{FF2B5EF4-FFF2-40B4-BE49-F238E27FC236}">
                <a16:creationId xmlns:a16="http://schemas.microsoft.com/office/drawing/2014/main" id="{223D797D-FF8B-BCD2-5B18-15CB64A4D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1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44341a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44341a9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792224" y="158222"/>
            <a:ext cx="6350730" cy="2561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Team 4</a:t>
            </a:r>
            <a:br>
              <a:rPr lang="en-GB" sz="3600">
                <a:latin typeface="Times New Roman"/>
                <a:ea typeface="Times New Roman"/>
                <a:cs typeface="Times New Roman"/>
              </a:rPr>
            </a:br>
            <a:r>
              <a:rPr lang="en-GB" sz="8000" b="1">
                <a:ea typeface="Times New Roman"/>
                <a:cs typeface="Times New Roman"/>
                <a:sym typeface="Times New Roman"/>
              </a:rPr>
              <a:t>R</a:t>
            </a:r>
            <a:r>
              <a:rPr lang="en-GB" sz="3600" b="1">
                <a:ea typeface="Times New Roman"/>
                <a:cs typeface="Times New Roman"/>
              </a:rPr>
              <a:t>.</a:t>
            </a:r>
            <a:r>
              <a:rPr lang="en-GB" sz="8000" b="1">
                <a:ea typeface="Times New Roman"/>
                <a:cs typeface="Times New Roman"/>
              </a:rPr>
              <a:t>A</a:t>
            </a:r>
            <a:r>
              <a:rPr lang="en-GB" sz="3600" b="1">
                <a:ea typeface="Times New Roman"/>
                <a:cs typeface="Times New Roman"/>
              </a:rPr>
              <a:t>.</a:t>
            </a:r>
            <a:r>
              <a:rPr lang="en-GB" sz="8000" b="1">
                <a:ea typeface="Times New Roman"/>
                <a:cs typeface="Times New Roman"/>
              </a:rPr>
              <a:t>D</a:t>
            </a:r>
            <a:r>
              <a:rPr lang="en-GB" sz="3600" b="1">
                <a:ea typeface="Times New Roman"/>
                <a:cs typeface="Times New Roman"/>
              </a:rPr>
              <a:t>.</a:t>
            </a:r>
            <a:r>
              <a:rPr lang="en-GB" sz="8000" b="1">
                <a:ea typeface="Times New Roman"/>
                <a:cs typeface="Times New Roman"/>
              </a:rPr>
              <a:t>A</a:t>
            </a:r>
            <a:r>
              <a:rPr lang="en-GB" sz="3600" b="1">
                <a:ea typeface="Times New Roman"/>
                <a:cs typeface="Times New Roman"/>
              </a:rPr>
              <a:t>.</a:t>
            </a:r>
            <a:r>
              <a:rPr lang="en-GB" sz="8000" b="1">
                <a:ea typeface="Times New Roman"/>
                <a:cs typeface="Times New Roman"/>
              </a:rPr>
              <a:t>R</a:t>
            </a:r>
            <a:r>
              <a:rPr lang="en-GB" sz="3600" b="1">
                <a:ea typeface="Times New Roman"/>
                <a:cs typeface="Times New Roman"/>
              </a:rPr>
              <a:t>.</a:t>
            </a:r>
            <a:r>
              <a:rPr lang="en-GB" sz="6600">
                <a:ea typeface="Times New Roman"/>
                <a:cs typeface="Times New Roman"/>
              </a:rPr>
              <a:t> </a:t>
            </a:r>
            <a:br>
              <a:rPr lang="en-GB" sz="3600">
                <a:ea typeface="Times New Roman"/>
                <a:cs typeface="Times New Roman"/>
              </a:rPr>
            </a:br>
            <a:r>
              <a:rPr lang="en-GB" sz="3600">
                <a:ea typeface="Times New Roman"/>
                <a:cs typeface="Times New Roman"/>
              </a:rPr>
              <a:t> </a:t>
            </a:r>
            <a:r>
              <a:rPr lang="en-GB" sz="1800" b="1">
                <a:cs typeface="Times New Roman"/>
              </a:rPr>
              <a:t>     Remote Autonomous Doctor Assistance Robot</a:t>
            </a:r>
            <a:br>
              <a:rPr lang="en-GB" b="1">
                <a:cs typeface="Times New Roman"/>
              </a:rPr>
            </a:br>
            <a:r>
              <a:rPr lang="en-GB" sz="1800" b="1" i="1">
                <a:cs typeface="Times New Roman"/>
              </a:rPr>
              <a:t>                                                                   </a:t>
            </a:r>
            <a:br>
              <a:rPr lang="en-GB" sz="1800" b="1" i="1">
                <a:cs typeface="Times New Roman"/>
              </a:rPr>
            </a:br>
            <a:r>
              <a:rPr lang="en-GB" sz="1800" b="1" i="1">
                <a:cs typeface="Times New Roman"/>
              </a:rPr>
              <a:t> —Bridging Distance in Healthcare</a:t>
            </a:r>
            <a:br>
              <a:rPr lang="en-GB" b="1">
                <a:cs typeface="Times New Roman"/>
              </a:rPr>
            </a:br>
            <a:endParaRPr lang="en-US" b="1"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"/>
          <p:cNvSpPr txBox="1"/>
          <p:nvPr/>
        </p:nvSpPr>
        <p:spPr>
          <a:xfrm>
            <a:off x="4522345" y="3872020"/>
            <a:ext cx="433197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Salma Ismail  Bilal Fayad</a:t>
            </a:r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 </a:t>
            </a:r>
            <a:r>
              <a:rPr lang="en-GB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 Yusuf </a:t>
            </a:r>
            <a:r>
              <a:rPr lang="en-GB" sz="1500" b="1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Guenena</a:t>
            </a:r>
            <a:endParaRPr lang="en-US" sz="1500" err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 </a:t>
            </a:r>
            <a:endParaRPr lang="en-US" sz="1500" b="1">
              <a:solidFill>
                <a:srgbClr val="FFFFFF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" name="Picture 1" descr="A robot holding a phone&#10;&#10;AI-generated content may be incorrect.">
            <a:extLst>
              <a:ext uri="{FF2B5EF4-FFF2-40B4-BE49-F238E27FC236}">
                <a16:creationId xmlns:a16="http://schemas.microsoft.com/office/drawing/2014/main" id="{C4AD5B81-820D-2B79-D2CE-8A086E07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3" y="0"/>
            <a:ext cx="3199224" cy="5143499"/>
          </a:xfrm>
          <a:prstGeom prst="rect">
            <a:avLst/>
          </a:prstGeom>
        </p:spPr>
      </p:pic>
      <p:sp>
        <p:nvSpPr>
          <p:cNvPr id="3" name="Google Shape;233;p17">
            <a:extLst>
              <a:ext uri="{FF2B5EF4-FFF2-40B4-BE49-F238E27FC236}">
                <a16:creationId xmlns:a16="http://schemas.microsoft.com/office/drawing/2014/main" id="{3D4561A0-226E-F202-B608-BD4500DB25FB}"/>
              </a:ext>
            </a:extLst>
          </p:cNvPr>
          <p:cNvSpPr txBox="1"/>
          <p:nvPr/>
        </p:nvSpPr>
        <p:spPr>
          <a:xfrm>
            <a:off x="4522345" y="3455106"/>
            <a:ext cx="4331972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500" b="1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Prepared by</a:t>
            </a:r>
            <a:endParaRPr lang="en-US"/>
          </a:p>
          <a:p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 </a:t>
            </a:r>
            <a:endParaRPr lang="en-US" sz="1500" b="1">
              <a:solidFill>
                <a:srgbClr val="FFFFFF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-2725078" y="-84027"/>
            <a:ext cx="8520600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>
                <a:latin typeface="Times New Roman"/>
                <a:cs typeface="Times New Roman"/>
              </a:rPr>
              <a:t>Integration</a:t>
            </a:r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395927E2-AA3F-320A-8936-0E57F253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2" y="488673"/>
            <a:ext cx="6929370" cy="4654827"/>
          </a:xfrm>
          <a:prstGeom prst="rect">
            <a:avLst/>
          </a:prstGeom>
        </p:spPr>
      </p:pic>
      <p:pic>
        <p:nvPicPr>
          <p:cNvPr id="4" name="Picture 3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6A18D6A1-5AA0-51ED-01EA-B73B5E66D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892" y="136652"/>
            <a:ext cx="320040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C794667E-C4A3-4F83-D4C8-986CD569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>
            <a:extLst>
              <a:ext uri="{FF2B5EF4-FFF2-40B4-BE49-F238E27FC236}">
                <a16:creationId xmlns:a16="http://schemas.microsoft.com/office/drawing/2014/main" id="{9912CCEA-6422-997B-3E1B-9CC3F1943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186" y="333312"/>
            <a:ext cx="70389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GUI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B9C69-D227-25DD-D02F-5DBBB5B9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328" y="1259163"/>
            <a:ext cx="4360828" cy="3649763"/>
          </a:xfrm>
        </p:spPr>
        <p:txBody>
          <a:bodyPr/>
          <a:lstStyle/>
          <a:p>
            <a:pPr marL="146050" indent="0">
              <a:buNone/>
            </a:pPr>
            <a:endParaRPr lang="en-US" sz="1800"/>
          </a:p>
          <a:p>
            <a:pPr>
              <a:lnSpc>
                <a:spcPct val="100000"/>
              </a:lnSpc>
            </a:pPr>
            <a:r>
              <a:rPr lang="en-US" sz="1600">
                <a:latin typeface="Times New Roman"/>
              </a:rPr>
              <a:t>Developed using Qt 6 (C++)</a:t>
            </a:r>
          </a:p>
          <a:p>
            <a:pPr>
              <a:lnSpc>
                <a:spcPct val="100000"/>
              </a:lnSpc>
            </a:pPr>
            <a:r>
              <a:rPr lang="en-US" sz="1600">
                <a:latin typeface="Times New Roman"/>
              </a:rPr>
              <a:t>Displays: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latin typeface="Times New Roman"/>
              </a:rPr>
              <a:t>Live camera stream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latin typeface="Times New Roman"/>
              </a:rPr>
              <a:t>Patient personal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600">
                <a:latin typeface="Times New Roman"/>
              </a:rPr>
              <a:t>Real-time vital signs (HR, SpO₂)</a:t>
            </a:r>
          </a:p>
          <a:p>
            <a:pPr>
              <a:lnSpc>
                <a:spcPct val="100000"/>
              </a:lnSpc>
            </a:pPr>
            <a:r>
              <a:rPr lang="en-US" sz="1600">
                <a:latin typeface="Times New Roman"/>
              </a:rPr>
              <a:t>Includes: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latin typeface="Times New Roman"/>
              </a:rPr>
              <a:t>Zoom control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600">
                <a:latin typeface="Times New Roman"/>
              </a:rPr>
              <a:t>Screenshot capture</a:t>
            </a:r>
          </a:p>
        </p:txBody>
      </p:sp>
      <p:pic>
        <p:nvPicPr>
          <p:cNvPr id="6" name="Picture 5" descr="A screenshot of a child's profile&#10;&#10;AI-generated content may be incorrect.">
            <a:extLst>
              <a:ext uri="{FF2B5EF4-FFF2-40B4-BE49-F238E27FC236}">
                <a16:creationId xmlns:a16="http://schemas.microsoft.com/office/drawing/2014/main" id="{F4E80B02-6E2B-F4A8-4D07-60220B30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3" t="10015" r="11537"/>
          <a:stretch>
            <a:fillRect/>
          </a:stretch>
        </p:blipFill>
        <p:spPr>
          <a:xfrm>
            <a:off x="4484990" y="1352792"/>
            <a:ext cx="4444364" cy="27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35A0-2A9C-8F77-2BE5-0B2C8C50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406" y="369534"/>
            <a:ext cx="1819187" cy="914100"/>
          </a:xfrm>
        </p:spPr>
        <p:txBody>
          <a:bodyPr/>
          <a:lstStyle/>
          <a:p>
            <a:r>
              <a:rPr lang="en-US" sz="3200">
                <a:latin typeface="Times New Roman"/>
              </a:rPr>
              <a:t>Qt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2945F-69E5-D87A-26DA-C1EFC38BB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260" y="1283634"/>
            <a:ext cx="4423562" cy="3323208"/>
          </a:xfrm>
        </p:spPr>
        <p:txBody>
          <a:bodyPr/>
          <a:lstStyle/>
          <a:p>
            <a:pPr marL="146050" indent="0">
              <a:lnSpc>
                <a:spcPct val="100000"/>
              </a:lnSpc>
              <a:spcAft>
                <a:spcPts val="600"/>
              </a:spcAft>
              <a:buFont typeface="Lato"/>
              <a:buNone/>
            </a:pPr>
            <a:r>
              <a:rPr lang="en-US" sz="2000" b="1">
                <a:solidFill>
                  <a:srgbClr val="F4D6AD"/>
                </a:solidFill>
                <a:latin typeface="Aptos Display" panose="020B0004020202020204" pitchFamily="34" charset="0"/>
              </a:rPr>
              <a:t>1) CMakeLists.txt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The project name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The C++ version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Which QT libraries are required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links all the source files together to generate the final executable.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latin typeface="Times New Roman"/>
            </a:endParaRPr>
          </a:p>
          <a:p>
            <a:pPr marL="146050" indent="0">
              <a:lnSpc>
                <a:spcPct val="100000"/>
              </a:lnSpc>
              <a:spcAft>
                <a:spcPts val="600"/>
              </a:spcAft>
              <a:buFont typeface="Lato"/>
              <a:buNone/>
            </a:pPr>
            <a:r>
              <a:rPr lang="en-US" sz="2000" b="1">
                <a:solidFill>
                  <a:srgbClr val="F4D6AD"/>
                </a:solidFill>
                <a:latin typeface="Aptos Display" panose="020B0004020202020204" pitchFamily="34" charset="0"/>
              </a:rPr>
              <a:t>2) Main.cpp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Creates the QT application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Opens the main window</a:t>
            </a:r>
          </a:p>
          <a:p>
            <a:pPr marL="914400" indent="-285750">
              <a:lnSpc>
                <a:spcPct val="100000"/>
              </a:lnSpc>
            </a:pPr>
            <a:r>
              <a:rPr lang="en-US" sz="1600">
                <a:latin typeface="Times New Roman"/>
              </a:rPr>
              <a:t>Keeps the program running</a:t>
            </a:r>
          </a:p>
          <a:p>
            <a:pPr marL="14605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EAAA3C-A675-FBAF-6E37-C99187A5CB55}"/>
              </a:ext>
            </a:extLst>
          </p:cNvPr>
          <p:cNvSpPr/>
          <p:nvPr/>
        </p:nvSpPr>
        <p:spPr>
          <a:xfrm>
            <a:off x="5559380" y="3073756"/>
            <a:ext cx="3155323" cy="1691424"/>
          </a:xfrm>
          <a:prstGeom prst="roundRect">
            <a:avLst/>
          </a:prstGeom>
          <a:solidFill>
            <a:srgbClr val="F4D6AD"/>
          </a:solidFill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int main(int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argc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, char *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argv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[])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{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   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QApplication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a(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argc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argv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);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   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MainWindow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w;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   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w.show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();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    return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a.exec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();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4C536A-DE70-30D4-2DBA-14B859BAAF15}"/>
              </a:ext>
            </a:extLst>
          </p:cNvPr>
          <p:cNvSpPr/>
          <p:nvPr/>
        </p:nvSpPr>
        <p:spPr>
          <a:xfrm>
            <a:off x="5481593" y="1163930"/>
            <a:ext cx="3155323" cy="1691424"/>
          </a:xfrm>
          <a:prstGeom prst="roundRect">
            <a:avLst/>
          </a:prstGeom>
          <a:solidFill>
            <a:srgbClr val="F4D6AD"/>
          </a:solidFill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qt_add_executable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(CameraViewer2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   main.cpp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   mainwindow.cpp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  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mainwindow.h</a:t>
            </a:r>
            <a:endParaRPr lang="en-US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  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mainwindow.ui</a:t>
            </a:r>
            <a:endParaRPr lang="en-US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82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DF5721-6E22-9AE6-DFC4-0BD1A5DF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050" y="648277"/>
            <a:ext cx="3519837" cy="4013876"/>
          </a:xfrm>
        </p:spPr>
        <p:txBody>
          <a:bodyPr/>
          <a:lstStyle/>
          <a:p>
            <a:pPr marL="14605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2000" b="1">
                <a:solidFill>
                  <a:srgbClr val="F4D6AD"/>
                </a:solidFill>
                <a:latin typeface="Aptos Display" panose="020B0004020202020204" pitchFamily="34" charset="0"/>
              </a:rPr>
              <a:t>3) </a:t>
            </a:r>
            <a:r>
              <a:rPr lang="en-US" sz="2000" b="1" err="1">
                <a:solidFill>
                  <a:srgbClr val="F4D6AD"/>
                </a:solidFill>
                <a:latin typeface="Aptos Display" panose="020B0004020202020204" pitchFamily="34" charset="0"/>
              </a:rPr>
              <a:t>mainwindow.h</a:t>
            </a:r>
            <a:endParaRPr lang="en-US" sz="2000" b="1">
              <a:solidFill>
                <a:srgbClr val="F4D6AD"/>
              </a:solidFill>
              <a:latin typeface="Aptos Display" panose="020B0004020202020204" pitchFamily="34" charset="0"/>
            </a:endParaRPr>
          </a:p>
          <a:p>
            <a:pPr marL="914400"/>
            <a:r>
              <a:rPr lang="en-US" sz="1600" b="1"/>
              <a:t>functions, classes, and variables</a:t>
            </a:r>
          </a:p>
          <a:p>
            <a:pPr marL="603250" indent="0">
              <a:buNone/>
            </a:pPr>
            <a:endParaRPr lang="en-US" sz="1600">
              <a:latin typeface="Times New Roman"/>
            </a:endParaRPr>
          </a:p>
          <a:p>
            <a:pPr marL="14605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2000" b="1">
                <a:solidFill>
                  <a:srgbClr val="F4D6AD"/>
                </a:solidFill>
                <a:latin typeface="Aptos Display" panose="020B0004020202020204" pitchFamily="34" charset="0"/>
              </a:rPr>
              <a:t>4) </a:t>
            </a:r>
            <a:r>
              <a:rPr lang="en-US" sz="2000" b="1" err="1">
                <a:solidFill>
                  <a:srgbClr val="F4D6AD"/>
                </a:solidFill>
                <a:latin typeface="Aptos Display" panose="020B0004020202020204" pitchFamily="34" charset="0"/>
              </a:rPr>
              <a:t>mainwindow.ui</a:t>
            </a:r>
            <a:endParaRPr lang="en-US" sz="2000" b="1">
              <a:solidFill>
                <a:srgbClr val="F4D6AD"/>
              </a:solidFill>
              <a:latin typeface="Aptos Display" panose="020B0004020202020204" pitchFamily="34" charset="0"/>
            </a:endParaRPr>
          </a:p>
          <a:p>
            <a:pPr marL="914400"/>
            <a:r>
              <a:rPr lang="en-US" sz="1600">
                <a:latin typeface="Times New Roman"/>
              </a:rPr>
              <a:t>Window size</a:t>
            </a:r>
          </a:p>
          <a:p>
            <a:pPr marL="914400"/>
            <a:r>
              <a:rPr lang="en-US" sz="1600">
                <a:latin typeface="Times New Roman"/>
              </a:rPr>
              <a:t>Button locations</a:t>
            </a:r>
          </a:p>
          <a:p>
            <a:pPr marL="914400"/>
            <a:r>
              <a:rPr lang="en-US" sz="1600">
                <a:latin typeface="Times New Roman"/>
              </a:rPr>
              <a:t>Labels</a:t>
            </a:r>
          </a:p>
          <a:p>
            <a:pPr marL="914400"/>
            <a:r>
              <a:rPr lang="en-US" sz="1600">
                <a:latin typeface="Times New Roman"/>
              </a:rPr>
              <a:t>Layouts</a:t>
            </a:r>
          </a:p>
          <a:p>
            <a:pPr marL="603250" indent="0">
              <a:buNone/>
            </a:pPr>
            <a:endParaRPr lang="en-US" sz="1600">
              <a:latin typeface="Times New Roman"/>
            </a:endParaRPr>
          </a:p>
          <a:p>
            <a:pPr indent="0">
              <a:buNone/>
            </a:pPr>
            <a:r>
              <a:rPr lang="en-US" sz="1600" b="1">
                <a:latin typeface="Times New Roman"/>
              </a:rPr>
              <a:t> It contains NO logic and NO C++ code</a:t>
            </a:r>
          </a:p>
          <a:p>
            <a:pPr marL="914400" indent="-285750">
              <a:lnSpc>
                <a:spcPct val="100000"/>
              </a:lnSpc>
            </a:pPr>
            <a:endParaRPr lang="en-US" sz="1600">
              <a:latin typeface="Times New Roman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226C2A-81AD-FDA2-6CAA-1D91B277A6CF}"/>
              </a:ext>
            </a:extLst>
          </p:cNvPr>
          <p:cNvSpPr/>
          <p:nvPr/>
        </p:nvSpPr>
        <p:spPr>
          <a:xfrm>
            <a:off x="3923764" y="721755"/>
            <a:ext cx="5103812" cy="1141389"/>
          </a:xfrm>
          <a:prstGeom prst="roundRect">
            <a:avLst/>
          </a:prstGeom>
          <a:solidFill>
            <a:srgbClr val="F4D6AD"/>
          </a:solidFill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void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setPatientInfo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(const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QString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&amp;name, const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QString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&amp;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photoPath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);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void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setPatientDetails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(int age, const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QString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&amp;sex, const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QString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&amp;conditions);</a:t>
            </a:r>
          </a:p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void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updateVitals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(double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hr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, double spo2);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CF22E-9C0C-5288-7888-EE38069B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4" t="76" b="76"/>
          <a:stretch>
            <a:fillRect/>
          </a:stretch>
        </p:blipFill>
        <p:spPr>
          <a:xfrm>
            <a:off x="4099775" y="1936622"/>
            <a:ext cx="4743718" cy="30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1DC8334-3844-BD18-30B2-002E5AAB0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686" y="846803"/>
            <a:ext cx="4423562" cy="3369932"/>
          </a:xfrm>
        </p:spPr>
        <p:txBody>
          <a:bodyPr/>
          <a:lstStyle/>
          <a:p>
            <a:pPr marL="14605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2000" b="1">
                <a:solidFill>
                  <a:srgbClr val="F4D6AD"/>
                </a:solidFill>
                <a:latin typeface="Aptos Display" panose="020B0004020202020204" pitchFamily="34" charset="0"/>
              </a:rPr>
              <a:t>5) mainwindow.cpp</a:t>
            </a:r>
          </a:p>
          <a:p>
            <a:pPr marL="914400"/>
            <a:r>
              <a:rPr lang="en-US" sz="1600">
                <a:latin typeface="Times New Roman"/>
              </a:rPr>
              <a:t>Runs the camera</a:t>
            </a:r>
          </a:p>
          <a:p>
            <a:pPr marL="1371600">
              <a:buFont typeface="Courier New" panose="02070309020205020404" pitchFamily="49" charset="0"/>
              <a:buChar char="o"/>
            </a:pPr>
            <a:r>
              <a:rPr lang="en-US" sz="1600">
                <a:latin typeface="Times New Roman"/>
              </a:rPr>
              <a:t>Uses QT Network module</a:t>
            </a:r>
          </a:p>
          <a:p>
            <a:pPr marL="1371600">
              <a:buFont typeface="Courier New" panose="02070309020205020404" pitchFamily="49" charset="0"/>
              <a:buChar char="o"/>
            </a:pPr>
            <a:r>
              <a:rPr lang="en-US" sz="1600">
                <a:latin typeface="Times New Roman"/>
              </a:rPr>
              <a:t>Receives MJPEG stream</a:t>
            </a:r>
          </a:p>
          <a:p>
            <a:pPr marL="1371600">
              <a:buFont typeface="Courier New" panose="02070309020205020404" pitchFamily="49" charset="0"/>
              <a:buChar char="o"/>
            </a:pPr>
            <a:r>
              <a:rPr lang="en-US" sz="1600">
                <a:latin typeface="Times New Roman"/>
              </a:rPr>
              <a:t>Displays real-time video</a:t>
            </a:r>
          </a:p>
          <a:p>
            <a:pPr marL="914400"/>
            <a:r>
              <a:rPr lang="en-US" sz="1600">
                <a:latin typeface="Times New Roman"/>
              </a:rPr>
              <a:t>Displays images</a:t>
            </a:r>
          </a:p>
          <a:p>
            <a:pPr marL="914400"/>
            <a:r>
              <a:rPr lang="en-US" sz="1600">
                <a:latin typeface="Times New Roman"/>
              </a:rPr>
              <a:t> Updates patient info</a:t>
            </a:r>
          </a:p>
          <a:p>
            <a:pPr marL="914400"/>
            <a:r>
              <a:rPr lang="en-US" sz="1600">
                <a:latin typeface="Times New Roman"/>
              </a:rPr>
              <a:t>Controls zoom</a:t>
            </a:r>
          </a:p>
          <a:p>
            <a:pPr marL="914400"/>
            <a:r>
              <a:rPr lang="en-US" sz="1600">
                <a:latin typeface="Times New Roman"/>
              </a:rPr>
              <a:t>Saves screenshots</a:t>
            </a:r>
          </a:p>
          <a:p>
            <a:pPr marL="914400"/>
            <a:r>
              <a:rPr lang="en-US" sz="1600">
                <a:latin typeface="Times New Roman"/>
              </a:rPr>
              <a:t>Updates vitals in real time</a:t>
            </a:r>
            <a:br>
              <a:rPr lang="en-US" sz="1600"/>
            </a:br>
            <a:r>
              <a:rPr lang="en-US" sz="1600"/>
              <a:t> 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>
              <a:latin typeface="Times New Roman"/>
            </a:endParaRPr>
          </a:p>
          <a:p>
            <a:pPr marL="914400" indent="-285750">
              <a:lnSpc>
                <a:spcPct val="100000"/>
              </a:lnSpc>
            </a:pPr>
            <a:endParaRPr lang="en-US" sz="1600">
              <a:latin typeface="Times New Roman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B2C271-046B-3FBD-B8D0-FF1AA783EE6F}"/>
              </a:ext>
            </a:extLst>
          </p:cNvPr>
          <p:cNvSpPr/>
          <p:nvPr/>
        </p:nvSpPr>
        <p:spPr>
          <a:xfrm>
            <a:off x="4643480" y="1495369"/>
            <a:ext cx="4335888" cy="839370"/>
          </a:xfrm>
          <a:prstGeom prst="roundRect">
            <a:avLst/>
          </a:prstGeom>
          <a:solidFill>
            <a:srgbClr val="F4D6AD"/>
          </a:solidFill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QUrl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url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("http://10.136.197.227:8080/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stream?topic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=/</a:t>
            </a:r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image_raw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");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FCBE08-B28C-8626-0B58-D52ED231C562}"/>
              </a:ext>
            </a:extLst>
          </p:cNvPr>
          <p:cNvSpPr/>
          <p:nvPr/>
        </p:nvSpPr>
        <p:spPr>
          <a:xfrm>
            <a:off x="5170267" y="3296202"/>
            <a:ext cx="2491674" cy="343438"/>
          </a:xfrm>
          <a:prstGeom prst="roundRect">
            <a:avLst/>
          </a:prstGeom>
          <a:solidFill>
            <a:srgbClr val="F4D6AD"/>
          </a:solidFill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shot.save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(filename, "JPG");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695E85-283F-E5E1-7A73-ED2AF23A9597}"/>
              </a:ext>
            </a:extLst>
          </p:cNvPr>
          <p:cNvSpPr/>
          <p:nvPr/>
        </p:nvSpPr>
        <p:spPr>
          <a:xfrm>
            <a:off x="5382420" y="2476057"/>
            <a:ext cx="2058085" cy="665409"/>
          </a:xfrm>
          <a:prstGeom prst="roundRect">
            <a:avLst/>
          </a:prstGeom>
          <a:solidFill>
            <a:srgbClr val="F4D6AD"/>
          </a:solidFill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zoomFactor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 += 0.1;</a:t>
            </a:r>
          </a:p>
          <a:p>
            <a:r>
              <a:rPr lang="en-US" err="1">
                <a:solidFill>
                  <a:schemeClr val="accent4">
                    <a:lumMod val="25000"/>
                  </a:schemeClr>
                </a:solidFill>
              </a:rPr>
              <a:t>updateDisplay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06571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77AF-FF35-EBD5-6362-AE0616CF6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826" y="286225"/>
            <a:ext cx="1660348" cy="914100"/>
          </a:xfrm>
        </p:spPr>
        <p:txBody>
          <a:bodyPr/>
          <a:lstStyle/>
          <a:p>
            <a:r>
              <a:rPr lang="en-US" sz="3600">
                <a:latin typeface="Times New Roman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78C4E-3C7D-FBE3-0F61-144587F38BEB}"/>
              </a:ext>
            </a:extLst>
          </p:cNvPr>
          <p:cNvSpPr txBox="1"/>
          <p:nvPr/>
        </p:nvSpPr>
        <p:spPr>
          <a:xfrm>
            <a:off x="-423218" y="1573851"/>
            <a:ext cx="441094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Joystick control responsive</a:t>
            </a: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Pan-Tilt camera movement functional</a:t>
            </a:r>
            <a:endParaRPr lang="en-US" sz="1800">
              <a:solidFill>
                <a:schemeClr val="lt1"/>
              </a:solidFill>
              <a:latin typeface="Times New Roman"/>
              <a:ea typeface="Lato"/>
              <a:cs typeface="Lato"/>
              <a:sym typeface="Lato"/>
            </a:endParaRP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  <a:sym typeface="Lato"/>
              </a:rPr>
              <a:t>Live video successfully displayed</a:t>
            </a: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  <a:sym typeface="Lato"/>
              </a:rPr>
              <a:t>Patient photo loads correctly</a:t>
            </a: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  <a:sym typeface="Lato"/>
              </a:rPr>
              <a:t>Patient data displayed properly</a:t>
            </a: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  <a:sym typeface="Lato"/>
              </a:rPr>
              <a:t>Real-time vital signs update correctly</a:t>
            </a: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  <a:sym typeface="Lato"/>
              </a:rPr>
              <a:t>Zoom feature works smoothly</a:t>
            </a:r>
          </a:p>
          <a:p>
            <a:pPr marL="914400" indent="-31115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  <a:sym typeface="Lato"/>
              </a:rPr>
              <a:t>Screenshot saved successfully</a:t>
            </a:r>
          </a:p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33B89-52E6-10E8-91D5-CCEA613EB003}"/>
              </a:ext>
            </a:extLst>
          </p:cNvPr>
          <p:cNvGrpSpPr/>
          <p:nvPr/>
        </p:nvGrpSpPr>
        <p:grpSpPr>
          <a:xfrm>
            <a:off x="3799267" y="467932"/>
            <a:ext cx="5150755" cy="4389343"/>
            <a:chOff x="3486309" y="369856"/>
            <a:chExt cx="5463714" cy="4487419"/>
          </a:xfrm>
        </p:grpSpPr>
        <p:pic>
          <p:nvPicPr>
            <p:cNvPr id="32" name="Picture 31" descr="A video game controller and a joystick&#10;&#10;AI-generated content may be incorrect.">
              <a:extLst>
                <a:ext uri="{FF2B5EF4-FFF2-40B4-BE49-F238E27FC236}">
                  <a16:creationId xmlns:a16="http://schemas.microsoft.com/office/drawing/2014/main" id="{F83A7A0D-8894-0124-01C1-6986E11F4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84" r="55661"/>
            <a:stretch>
              <a:fillRect/>
            </a:stretch>
          </p:blipFill>
          <p:spPr>
            <a:xfrm>
              <a:off x="7368626" y="369856"/>
              <a:ext cx="1581397" cy="2506887"/>
            </a:xfrm>
            <a:prstGeom prst="rect">
              <a:avLst/>
            </a:prstGeom>
          </p:spPr>
        </p:pic>
        <p:pic>
          <p:nvPicPr>
            <p:cNvPr id="33" name="Picture 32" descr="A video game controller and a joystick&#10;&#10;AI-generated content may be incorrect.">
              <a:extLst>
                <a:ext uri="{FF2B5EF4-FFF2-40B4-BE49-F238E27FC236}">
                  <a16:creationId xmlns:a16="http://schemas.microsoft.com/office/drawing/2014/main" id="{42AF3F61-A20F-7937-9D10-D73999572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488" t="26080" r="1676" b="4045"/>
            <a:stretch>
              <a:fillRect/>
            </a:stretch>
          </p:blipFill>
          <p:spPr>
            <a:xfrm>
              <a:off x="7486411" y="2876743"/>
              <a:ext cx="1345826" cy="165695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4EC653-9AE0-92CD-ED35-FF4BC82B7627}"/>
                </a:ext>
              </a:extLst>
            </p:cNvPr>
            <p:cNvGrpSpPr/>
            <p:nvPr/>
          </p:nvGrpSpPr>
          <p:grpSpPr>
            <a:xfrm>
              <a:off x="3486309" y="2225693"/>
              <a:ext cx="3976335" cy="2631582"/>
              <a:chOff x="1342602" y="1122109"/>
              <a:chExt cx="2917067" cy="207879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59BFEE-F58C-362E-C86B-6B5699C76CAE}"/>
                  </a:ext>
                </a:extLst>
              </p:cNvPr>
              <p:cNvSpPr/>
              <p:nvPr/>
            </p:nvSpPr>
            <p:spPr>
              <a:xfrm>
                <a:off x="1342602" y="1122109"/>
                <a:ext cx="2917067" cy="2078790"/>
              </a:xfrm>
              <a:prstGeom prst="rect">
                <a:avLst/>
              </a:prstGeom>
              <a:noFill/>
              <a:ln w="57150">
                <a:solidFill>
                  <a:srgbClr val="F4D6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CBE449-251D-302A-4375-EA01B1840C15}"/>
                  </a:ext>
                </a:extLst>
              </p:cNvPr>
              <p:cNvGrpSpPr/>
              <p:nvPr/>
            </p:nvGrpSpPr>
            <p:grpSpPr>
              <a:xfrm>
                <a:off x="1369696" y="1167685"/>
                <a:ext cx="2862878" cy="2000518"/>
                <a:chOff x="498297" y="143838"/>
                <a:chExt cx="7638836" cy="4866098"/>
              </a:xfrm>
            </p:grpSpPr>
            <p:pic>
              <p:nvPicPr>
                <p:cNvPr id="37" name="Picture 36" descr="A screenshot of a child's profile&#10;&#10;AI-generated content may be incorrect.">
                  <a:extLst>
                    <a:ext uri="{FF2B5EF4-FFF2-40B4-BE49-F238E27FC236}">
                      <a16:creationId xmlns:a16="http://schemas.microsoft.com/office/drawing/2014/main" id="{E1AA917B-1C61-2A87-55DE-CAD50BCE80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716" t="3596" r="11305"/>
                <a:stretch>
                  <a:fillRect/>
                </a:stretch>
              </p:blipFill>
              <p:spPr>
                <a:xfrm>
                  <a:off x="498297" y="143838"/>
                  <a:ext cx="7638836" cy="4866098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pic>
              <p:nvPicPr>
                <p:cNvPr id="38" name="Picture 37" descr="A doll on a shelf&#10;&#10;AI-generated content may be incorrect.">
                  <a:extLst>
                    <a:ext uri="{FF2B5EF4-FFF2-40B4-BE49-F238E27FC236}">
                      <a16:creationId xmlns:a16="http://schemas.microsoft.com/office/drawing/2014/main" id="{B764DE73-D9DD-B504-7ED8-EFD950D22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4273" t="8590" r="28285" b="3020"/>
                <a:stretch>
                  <a:fillRect/>
                </a:stretch>
              </p:blipFill>
              <p:spPr>
                <a:xfrm>
                  <a:off x="534257" y="579734"/>
                  <a:ext cx="4977829" cy="4317185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</p:grp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1E7720-2E6B-5EC8-7443-06AB4FEA2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6309" y="721677"/>
              <a:ext cx="4673015" cy="1502894"/>
            </a:xfrm>
            <a:prstGeom prst="line">
              <a:avLst/>
            </a:prstGeom>
            <a:ln w="28575">
              <a:solidFill>
                <a:srgbClr val="F4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DFFD115-2260-08F3-1406-10D16C3FB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2644" y="807536"/>
              <a:ext cx="779835" cy="1434463"/>
            </a:xfrm>
            <a:prstGeom prst="line">
              <a:avLst/>
            </a:prstGeom>
            <a:ln w="28575">
              <a:solidFill>
                <a:srgbClr val="F4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E04274-9CE6-93B2-4708-058CBBDDFE29}"/>
                </a:ext>
              </a:extLst>
            </p:cNvPr>
            <p:cNvSpPr/>
            <p:nvPr/>
          </p:nvSpPr>
          <p:spPr>
            <a:xfrm>
              <a:off x="3640428" y="751728"/>
              <a:ext cx="4584879" cy="1433848"/>
            </a:xfrm>
            <a:custGeom>
              <a:avLst/>
              <a:gdLst>
                <a:gd name="csX0" fmla="*/ 4507606 w 4584879"/>
                <a:gd name="csY0" fmla="*/ 0 h 1433848"/>
                <a:gd name="csX1" fmla="*/ 0 w 4584879"/>
                <a:gd name="csY1" fmla="*/ 1425262 h 1433848"/>
                <a:gd name="csX2" fmla="*/ 3833612 w 4584879"/>
                <a:gd name="csY2" fmla="*/ 1433848 h 1433848"/>
                <a:gd name="csX3" fmla="*/ 4584879 w 4584879"/>
                <a:gd name="csY3" fmla="*/ 38637 h 1433848"/>
                <a:gd name="csX4" fmla="*/ 4507606 w 4584879"/>
                <a:gd name="csY4" fmla="*/ 0 h 14338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84879" h="1433848">
                  <a:moveTo>
                    <a:pt x="4507606" y="0"/>
                  </a:moveTo>
                  <a:lnTo>
                    <a:pt x="0" y="1425262"/>
                  </a:lnTo>
                  <a:lnTo>
                    <a:pt x="3833612" y="1433848"/>
                  </a:lnTo>
                  <a:lnTo>
                    <a:pt x="4584879" y="38637"/>
                  </a:lnTo>
                  <a:lnTo>
                    <a:pt x="4507606" y="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7A7AA2B-673A-E878-D870-A099F05F51C9}"/>
              </a:ext>
            </a:extLst>
          </p:cNvPr>
          <p:cNvSpPr/>
          <p:nvPr/>
        </p:nvSpPr>
        <p:spPr>
          <a:xfrm>
            <a:off x="7585656" y="4280079"/>
            <a:ext cx="1077775" cy="639651"/>
          </a:xfrm>
          <a:custGeom>
            <a:avLst/>
            <a:gdLst>
              <a:gd name="csX0" fmla="*/ 983088 w 1077775"/>
              <a:gd name="csY0" fmla="*/ 0 h 639651"/>
              <a:gd name="csX1" fmla="*/ 1034603 w 1077775"/>
              <a:gd name="csY1" fmla="*/ 38636 h 639651"/>
              <a:gd name="csX2" fmla="*/ 1047482 w 1077775"/>
              <a:gd name="csY2" fmla="*/ 94445 h 639651"/>
              <a:gd name="csX3" fmla="*/ 1060361 w 1077775"/>
              <a:gd name="csY3" fmla="*/ 128789 h 639651"/>
              <a:gd name="csX4" fmla="*/ 1073240 w 1077775"/>
              <a:gd name="csY4" fmla="*/ 188890 h 639651"/>
              <a:gd name="csX5" fmla="*/ 1064654 w 1077775"/>
              <a:gd name="csY5" fmla="*/ 339144 h 639651"/>
              <a:gd name="csX6" fmla="*/ 940158 w 1077775"/>
              <a:gd name="csY6" fmla="*/ 442175 h 639651"/>
              <a:gd name="csX7" fmla="*/ 841420 w 1077775"/>
              <a:gd name="csY7" fmla="*/ 493690 h 639651"/>
              <a:gd name="csX8" fmla="*/ 570964 w 1077775"/>
              <a:gd name="csY8" fmla="*/ 540913 h 639651"/>
              <a:gd name="csX9" fmla="*/ 480812 w 1077775"/>
              <a:gd name="csY9" fmla="*/ 528034 h 639651"/>
              <a:gd name="csX10" fmla="*/ 472226 w 1077775"/>
              <a:gd name="csY10" fmla="*/ 472225 h 639651"/>
              <a:gd name="csX11" fmla="*/ 502276 w 1077775"/>
              <a:gd name="csY11" fmla="*/ 352022 h 639651"/>
              <a:gd name="csX12" fmla="*/ 532327 w 1077775"/>
              <a:gd name="csY12" fmla="*/ 330558 h 639651"/>
              <a:gd name="csX13" fmla="*/ 553792 w 1077775"/>
              <a:gd name="csY13" fmla="*/ 326265 h 639651"/>
              <a:gd name="csX14" fmla="*/ 686874 w 1077775"/>
              <a:gd name="csY14" fmla="*/ 390659 h 639651"/>
              <a:gd name="csX15" fmla="*/ 721217 w 1077775"/>
              <a:gd name="csY15" fmla="*/ 446467 h 639651"/>
              <a:gd name="csX16" fmla="*/ 777026 w 1077775"/>
              <a:gd name="csY16" fmla="*/ 519448 h 639651"/>
              <a:gd name="csX17" fmla="*/ 746975 w 1077775"/>
              <a:gd name="csY17" fmla="*/ 583842 h 639651"/>
              <a:gd name="csX18" fmla="*/ 493690 w 1077775"/>
              <a:gd name="csY18" fmla="*/ 639651 h 639651"/>
              <a:gd name="csX19" fmla="*/ 287629 w 1077775"/>
              <a:gd name="csY19" fmla="*/ 613893 h 639651"/>
              <a:gd name="csX20" fmla="*/ 150254 w 1077775"/>
              <a:gd name="csY20" fmla="*/ 528034 h 639651"/>
              <a:gd name="csX21" fmla="*/ 77274 w 1077775"/>
              <a:gd name="csY21" fmla="*/ 489397 h 639651"/>
              <a:gd name="csX22" fmla="*/ 0 w 1077775"/>
              <a:gd name="csY22" fmla="*/ 425003 h 639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1077775" h="639651">
                <a:moveTo>
                  <a:pt x="983088" y="0"/>
                </a:moveTo>
                <a:cubicBezTo>
                  <a:pt x="1000260" y="12879"/>
                  <a:pt x="1029776" y="17721"/>
                  <a:pt x="1034603" y="38636"/>
                </a:cubicBezTo>
                <a:cubicBezTo>
                  <a:pt x="1038896" y="57239"/>
                  <a:pt x="1042237" y="76088"/>
                  <a:pt x="1047482" y="94445"/>
                </a:cubicBezTo>
                <a:cubicBezTo>
                  <a:pt x="1050841" y="106201"/>
                  <a:pt x="1057144" y="116993"/>
                  <a:pt x="1060361" y="128789"/>
                </a:cubicBezTo>
                <a:cubicBezTo>
                  <a:pt x="1065752" y="148556"/>
                  <a:pt x="1068947" y="168856"/>
                  <a:pt x="1073240" y="188890"/>
                </a:cubicBezTo>
                <a:cubicBezTo>
                  <a:pt x="1077057" y="242325"/>
                  <a:pt x="1084362" y="284947"/>
                  <a:pt x="1064654" y="339144"/>
                </a:cubicBezTo>
                <a:cubicBezTo>
                  <a:pt x="1045188" y="392675"/>
                  <a:pt x="983474" y="417998"/>
                  <a:pt x="940158" y="442175"/>
                </a:cubicBezTo>
                <a:cubicBezTo>
                  <a:pt x="907742" y="460267"/>
                  <a:pt x="876394" y="481242"/>
                  <a:pt x="841420" y="493690"/>
                </a:cubicBezTo>
                <a:cubicBezTo>
                  <a:pt x="721496" y="536375"/>
                  <a:pt x="687147" y="532307"/>
                  <a:pt x="570964" y="540913"/>
                </a:cubicBezTo>
                <a:cubicBezTo>
                  <a:pt x="540913" y="536620"/>
                  <a:pt x="505731" y="545369"/>
                  <a:pt x="480812" y="528034"/>
                </a:cubicBezTo>
                <a:cubicBezTo>
                  <a:pt x="465361" y="517285"/>
                  <a:pt x="472923" y="491034"/>
                  <a:pt x="472226" y="472225"/>
                </a:cubicBezTo>
                <a:cubicBezTo>
                  <a:pt x="470601" y="428352"/>
                  <a:pt x="476715" y="389381"/>
                  <a:pt x="502276" y="352022"/>
                </a:cubicBezTo>
                <a:cubicBezTo>
                  <a:pt x="509227" y="341863"/>
                  <a:pt x="521317" y="336063"/>
                  <a:pt x="532327" y="330558"/>
                </a:cubicBezTo>
                <a:cubicBezTo>
                  <a:pt x="538853" y="327295"/>
                  <a:pt x="546637" y="327696"/>
                  <a:pt x="553792" y="326265"/>
                </a:cubicBezTo>
                <a:cubicBezTo>
                  <a:pt x="598153" y="347730"/>
                  <a:pt x="646842" y="361918"/>
                  <a:pt x="686874" y="390659"/>
                </a:cubicBezTo>
                <a:cubicBezTo>
                  <a:pt x="704617" y="403398"/>
                  <a:pt x="708691" y="428573"/>
                  <a:pt x="721217" y="446467"/>
                </a:cubicBezTo>
                <a:cubicBezTo>
                  <a:pt x="738779" y="471556"/>
                  <a:pt x="758423" y="495121"/>
                  <a:pt x="777026" y="519448"/>
                </a:cubicBezTo>
                <a:cubicBezTo>
                  <a:pt x="783978" y="547255"/>
                  <a:pt x="791591" y="559055"/>
                  <a:pt x="746975" y="583842"/>
                </a:cubicBezTo>
                <a:cubicBezTo>
                  <a:pt x="673544" y="624637"/>
                  <a:pt x="573549" y="629347"/>
                  <a:pt x="493690" y="639651"/>
                </a:cubicBezTo>
                <a:cubicBezTo>
                  <a:pt x="425003" y="631065"/>
                  <a:pt x="355151" y="629140"/>
                  <a:pt x="287629" y="613893"/>
                </a:cubicBezTo>
                <a:cubicBezTo>
                  <a:pt x="268177" y="609501"/>
                  <a:pt x="156128" y="531559"/>
                  <a:pt x="150254" y="528034"/>
                </a:cubicBezTo>
                <a:cubicBezTo>
                  <a:pt x="126651" y="513872"/>
                  <a:pt x="100567" y="504063"/>
                  <a:pt x="77274" y="489397"/>
                </a:cubicBezTo>
                <a:cubicBezTo>
                  <a:pt x="60525" y="478852"/>
                  <a:pt x="16544" y="439478"/>
                  <a:pt x="0" y="425003"/>
                </a:cubicBezTo>
              </a:path>
            </a:pathLst>
          </a:custGeom>
          <a:noFill/>
          <a:ln>
            <a:solidFill>
              <a:srgbClr val="A96A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1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6BEA058-A46A-2A64-338E-2BFC978B1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35F49-87C2-F001-BD32-7C32FC1A158A}"/>
              </a:ext>
            </a:extLst>
          </p:cNvPr>
          <p:cNvSpPr txBox="1"/>
          <p:nvPr/>
        </p:nvSpPr>
        <p:spPr>
          <a:xfrm>
            <a:off x="858047" y="1621535"/>
            <a:ext cx="6360017" cy="275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endParaRPr lang="en-US" altLang="en-US" sz="1800">
              <a:solidFill>
                <a:schemeClr val="lt1"/>
              </a:solidFill>
              <a:latin typeface="Times New Roman"/>
              <a:ea typeface="Lato"/>
              <a:cs typeface="Lato"/>
            </a:endParaRPr>
          </a:p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✅ Nodes functioned correctly</a:t>
            </a:r>
          </a:p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✅ Stable communication with low latency</a:t>
            </a:r>
          </a:p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✅ Battery duration met operational expectations</a:t>
            </a:r>
          </a:p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✅ All subsystems worked together</a:t>
            </a:r>
          </a:p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✅ Accurate and consistent robot response</a:t>
            </a:r>
          </a:p>
          <a:p>
            <a:pPr marL="914400" lvl="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✅ Acceptable real-time performance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D357412-2EE1-30D5-A477-06B10502C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896F33-4A39-64E3-B6D1-DFBAFEE8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90" y="483119"/>
            <a:ext cx="6993228" cy="914100"/>
          </a:xfrm>
        </p:spPr>
        <p:txBody>
          <a:bodyPr/>
          <a:lstStyle/>
          <a:p>
            <a:r>
              <a:rPr lang="en-US" sz="3600">
                <a:latin typeface="Times New Roman"/>
              </a:rPr>
              <a:t>Validation&amp; Performance Outcomes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EF7A3F-BE5D-C91E-A586-88E7912601A1}"/>
              </a:ext>
            </a:extLst>
          </p:cNvPr>
          <p:cNvSpPr/>
          <p:nvPr/>
        </p:nvSpPr>
        <p:spPr>
          <a:xfrm>
            <a:off x="1833442" y="2270235"/>
            <a:ext cx="324914" cy="324350"/>
          </a:xfrm>
          <a:prstGeom prst="roundRect">
            <a:avLst/>
          </a:prstGeom>
          <a:solidFill>
            <a:srgbClr val="1B212C"/>
          </a:solidFill>
          <a:ln>
            <a:solidFill>
              <a:srgbClr val="1B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DCA986-4BAC-A86B-95BE-BA208B1569C4}"/>
              </a:ext>
            </a:extLst>
          </p:cNvPr>
          <p:cNvSpPr/>
          <p:nvPr/>
        </p:nvSpPr>
        <p:spPr>
          <a:xfrm>
            <a:off x="1906934" y="1945885"/>
            <a:ext cx="324914" cy="324350"/>
          </a:xfrm>
          <a:prstGeom prst="roundRect">
            <a:avLst/>
          </a:prstGeom>
          <a:solidFill>
            <a:srgbClr val="1B212C"/>
          </a:solidFill>
          <a:ln>
            <a:solidFill>
              <a:srgbClr val="1B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69844E-8CEC-509A-2C10-D53D755C2FA5}"/>
              </a:ext>
            </a:extLst>
          </p:cNvPr>
          <p:cNvSpPr/>
          <p:nvPr/>
        </p:nvSpPr>
        <p:spPr>
          <a:xfrm>
            <a:off x="1809460" y="2594585"/>
            <a:ext cx="324914" cy="324350"/>
          </a:xfrm>
          <a:prstGeom prst="roundRect">
            <a:avLst/>
          </a:prstGeom>
          <a:solidFill>
            <a:srgbClr val="1B212C"/>
          </a:solidFill>
          <a:ln>
            <a:solidFill>
              <a:srgbClr val="1B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FD3003-6A4B-22FE-4E5E-734852050637}"/>
              </a:ext>
            </a:extLst>
          </p:cNvPr>
          <p:cNvSpPr/>
          <p:nvPr/>
        </p:nvSpPr>
        <p:spPr>
          <a:xfrm>
            <a:off x="1833442" y="2940712"/>
            <a:ext cx="324914" cy="324350"/>
          </a:xfrm>
          <a:prstGeom prst="roundRect">
            <a:avLst/>
          </a:prstGeom>
          <a:solidFill>
            <a:srgbClr val="1B212C"/>
          </a:solidFill>
          <a:ln>
            <a:solidFill>
              <a:srgbClr val="1B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A737A8-24A2-D731-9434-DE5EC4D05716}"/>
              </a:ext>
            </a:extLst>
          </p:cNvPr>
          <p:cNvSpPr/>
          <p:nvPr/>
        </p:nvSpPr>
        <p:spPr>
          <a:xfrm>
            <a:off x="1809460" y="3265061"/>
            <a:ext cx="324914" cy="324350"/>
          </a:xfrm>
          <a:prstGeom prst="roundRect">
            <a:avLst/>
          </a:prstGeom>
          <a:solidFill>
            <a:srgbClr val="1B212C"/>
          </a:solidFill>
          <a:ln>
            <a:solidFill>
              <a:srgbClr val="1B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D1DADA-EA7F-D303-F853-B1A09B81F490}"/>
              </a:ext>
            </a:extLst>
          </p:cNvPr>
          <p:cNvSpPr/>
          <p:nvPr/>
        </p:nvSpPr>
        <p:spPr>
          <a:xfrm>
            <a:off x="1910802" y="3578523"/>
            <a:ext cx="324914" cy="324350"/>
          </a:xfrm>
          <a:prstGeom prst="roundRect">
            <a:avLst/>
          </a:prstGeom>
          <a:solidFill>
            <a:srgbClr val="1B212C"/>
          </a:solidFill>
          <a:ln>
            <a:solidFill>
              <a:srgbClr val="1B21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8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AD61-2FA8-1186-9ABE-F83CAA44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37" y="412317"/>
            <a:ext cx="4147125" cy="914100"/>
          </a:xfrm>
        </p:spPr>
        <p:txBody>
          <a:bodyPr/>
          <a:lstStyle/>
          <a:p>
            <a:r>
              <a:rPr lang="en-US" sz="3600">
                <a:latin typeface="Times New Roman"/>
              </a:rPr>
              <a:t>System Limitations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0DD45A-D24B-D664-B7DC-7E37C3E2B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40" y="1904138"/>
            <a:ext cx="6898042" cy="165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lvl="0" indent="-311150" defTabSz="914400" eaLnBrk="0" fontAlgn="base" latinLnBrk="0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  <a:tabLst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 Joystick twist caused stamped motion</a:t>
            </a:r>
          </a:p>
          <a:p>
            <a:pPr marL="914400" lvl="0" indent="-311150" defTabSz="914400" eaLnBrk="0" fontAlgn="base" latinLnBrk="0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  <a:tabLst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 Pan-Tilt servo jittering</a:t>
            </a:r>
          </a:p>
          <a:p>
            <a:pPr marL="914400" lvl="0" indent="-311150" defTabSz="914400" eaLnBrk="0" fontAlgn="base" latinLnBrk="0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  <a:tabLst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 Camera mount does not fully represent robot motion direction</a:t>
            </a:r>
          </a:p>
          <a:p>
            <a:pPr marL="914400" lvl="0" indent="-311150" defTabSz="914400" eaLnBrk="0" fontAlgn="base" latinLnBrk="0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  <a:tabLst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 Pan-Tilt angles not perfectly centralized</a:t>
            </a:r>
          </a:p>
          <a:p>
            <a:pPr marL="914400" lvl="0" indent="-311150" defTabSz="914400" eaLnBrk="0" fontAlgn="base" latinLnBrk="0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  <a:tabLst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 Hygiene procedures for pulse oximeter still in progress</a:t>
            </a:r>
          </a:p>
        </p:txBody>
      </p:sp>
    </p:spTree>
    <p:extLst>
      <p:ext uri="{BB962C8B-B14F-4D97-AF65-F5344CB8AC3E}">
        <p14:creationId xmlns:p14="http://schemas.microsoft.com/office/powerpoint/2010/main" val="145559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FE8C-44A7-C036-B7E3-A49F179E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55" y="115253"/>
            <a:ext cx="2671089" cy="914100"/>
          </a:xfrm>
        </p:spPr>
        <p:txBody>
          <a:bodyPr/>
          <a:lstStyle/>
          <a:p>
            <a:r>
              <a:rPr lang="en-US" sz="3600">
                <a:latin typeface="Times New Roman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02B53-BE52-6F7C-FE92-9EE347DEEFF0}"/>
              </a:ext>
            </a:extLst>
          </p:cNvPr>
          <p:cNvSpPr txBox="1"/>
          <p:nvPr/>
        </p:nvSpPr>
        <p:spPr>
          <a:xfrm>
            <a:off x="1030441" y="1188256"/>
            <a:ext cx="5384283" cy="388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Improve pan–tilt servo stability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Advanced safety features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Lower communication latency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 Expand medical monitoring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Mobile / Web-based control interface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Automated hygiene system</a:t>
            </a:r>
            <a:endParaRPr lang="en-US" sz="1800">
              <a:solidFill>
                <a:schemeClr val="lt1"/>
              </a:solidFill>
              <a:latin typeface="Times New Roman"/>
              <a:ea typeface="Lato"/>
              <a:cs typeface="Lato"/>
            </a:endParaRP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Computer Vision Integration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alt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SLAM &amp; Mapping</a:t>
            </a: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Cloud Data Storage</a:t>
            </a:r>
            <a:endParaRPr lang="en-US" altLang="en-US" sz="1800">
              <a:solidFill>
                <a:schemeClr val="lt1"/>
              </a:solidFill>
              <a:latin typeface="Times New Roman"/>
              <a:ea typeface="Lato"/>
              <a:cs typeface="Lato"/>
            </a:endParaRPr>
          </a:p>
          <a:p>
            <a:pPr marL="914400" indent="-3111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  <a:buFont typeface="Lato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  <a:t>Encrypted Medical Transmission</a:t>
            </a:r>
          </a:p>
          <a:p>
            <a:pPr marL="603250" eaLnBrk="0" fontAlgn="base" hangingPunct="0">
              <a:lnSpc>
                <a:spcPct val="115000"/>
              </a:lnSpc>
              <a:buClr>
                <a:schemeClr val="lt1"/>
              </a:buClr>
              <a:buSzPts val="1300"/>
            </a:pPr>
            <a:br>
              <a:rPr lang="en-US" sz="1800">
                <a:solidFill>
                  <a:schemeClr val="lt1"/>
                </a:solidFill>
                <a:latin typeface="Times New Roman"/>
                <a:ea typeface="Lato"/>
                <a:cs typeface="Lato"/>
              </a:rPr>
            </a:br>
            <a:endParaRPr lang="en-US" sz="1800">
              <a:solidFill>
                <a:schemeClr val="lt1"/>
              </a:solidFill>
              <a:latin typeface="Times New Roman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5284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>
            <a:spLocks noGrp="1"/>
          </p:cNvSpPr>
          <p:nvPr>
            <p:ph type="body" idx="1"/>
          </p:nvPr>
        </p:nvSpPr>
        <p:spPr>
          <a:xfrm>
            <a:off x="-858" y="-1605"/>
            <a:ext cx="9279540" cy="918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GB" sz="4600">
                <a:latin typeface="Times New Roman"/>
                <a:cs typeface="Times New Roman"/>
                <a:sym typeface="Times New Roman"/>
              </a:rPr>
              <a:t>Thank you!</a:t>
            </a:r>
            <a:endParaRPr lang="en-GB" sz="4600">
              <a:latin typeface="Times New Roman"/>
              <a:cs typeface="Times New Roman"/>
            </a:endParaRPr>
          </a:p>
          <a:p>
            <a:pPr marL="0" indent="0" algn="ctr">
              <a:lnSpc>
                <a:spcPct val="114999"/>
              </a:lnSpc>
              <a:buNone/>
            </a:pPr>
            <a:r>
              <a:rPr lang="en-GB" sz="4600">
                <a:latin typeface="Times New Roman"/>
                <a:cs typeface="Times New Roman"/>
              </a:rPr>
              <a:t>DEMO Time</a:t>
            </a:r>
            <a:endParaRPr lang="en-GB"/>
          </a:p>
        </p:txBody>
      </p:sp>
      <p:pic>
        <p:nvPicPr>
          <p:cNvPr id="2" name="Picture 1" descr="Two men smiling for a selfie&#10;&#10;AI-generated content may be incorrect.">
            <a:extLst>
              <a:ext uri="{FF2B5EF4-FFF2-40B4-BE49-F238E27FC236}">
                <a16:creationId xmlns:a16="http://schemas.microsoft.com/office/drawing/2014/main" id="{56E0775E-91FC-E1CB-1A99-6B2C439D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74" y="1653680"/>
            <a:ext cx="4409451" cy="3307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-3399" y="-660"/>
            <a:ext cx="9150797" cy="5324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lang="en-US" b="1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947832" y="392050"/>
            <a:ext cx="5180707" cy="453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GB" sz="1600" b="1">
                <a:solidFill>
                  <a:srgbClr val="FFFFFF"/>
                </a:solidFill>
                <a:latin typeface="Times New Roman"/>
                <a:ea typeface="Lato"/>
                <a:cs typeface="Lato"/>
                <a:sym typeface="Lato"/>
              </a:rPr>
              <a:t>Problem Definition</a:t>
            </a:r>
            <a:endParaRPr lang="en-GB" sz="1600" b="1">
              <a:solidFill>
                <a:srgbClr val="FFFFFF"/>
              </a:solidFill>
              <a:latin typeface="Times New Roman"/>
              <a:ea typeface="Lato"/>
              <a:cs typeface="Lato"/>
            </a:endParaRPr>
          </a:p>
          <a:p>
            <a:pPr marL="457200" indent="-317500">
              <a:lnSpc>
                <a:spcPct val="200000"/>
              </a:lnSpc>
              <a:buClr>
                <a:srgbClr val="FFFFFF"/>
              </a:buClr>
              <a:buSzPts val="1400"/>
              <a:buAutoNum type="arabicPeriod"/>
            </a:pPr>
            <a:r>
              <a:rPr lang="en-GB" sz="1600" b="1">
                <a:solidFill>
                  <a:srgbClr val="FFFFFF"/>
                </a:solidFill>
                <a:latin typeface="Times New Roman"/>
                <a:ea typeface="Lato"/>
                <a:cs typeface="Lato"/>
              </a:rPr>
              <a:t>Hardware </a:t>
            </a:r>
            <a:r>
              <a:rPr lang="en-GB" sz="1600" b="1">
                <a:solidFill>
                  <a:srgbClr val="FFFFFF"/>
                </a:solidFill>
                <a:latin typeface="Times New Roman"/>
                <a:ea typeface="Lato"/>
                <a:cs typeface="Times New Roman"/>
              </a:rPr>
              <a:t>Design/ Connections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GB" sz="1600" b="1">
                <a:solidFill>
                  <a:schemeClr val="bg1"/>
                </a:solidFill>
                <a:latin typeface="Times New Roman"/>
                <a:ea typeface="Lato"/>
                <a:cs typeface="Lato"/>
              </a:rPr>
              <a:t>Software Design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GB" sz="1600" b="1">
                <a:solidFill>
                  <a:schemeClr val="bg1"/>
                </a:solidFill>
                <a:latin typeface="Times New Roman"/>
                <a:ea typeface="Lato"/>
                <a:cs typeface="Lato"/>
                <a:sym typeface="Lato"/>
              </a:rPr>
              <a:t>Integration</a:t>
            </a:r>
            <a:endParaRPr lang="en-GB" sz="1600" b="1">
              <a:solidFill>
                <a:schemeClr val="bg1"/>
              </a:solidFill>
              <a:latin typeface="Times New Roman"/>
              <a:ea typeface="Lato"/>
              <a:cs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GB" sz="1600" b="1">
                <a:solidFill>
                  <a:schemeClr val="bg1"/>
                </a:solidFill>
                <a:latin typeface="Times New Roman"/>
                <a:ea typeface="Lato"/>
                <a:cs typeface="Lato"/>
                <a:sym typeface="Lato"/>
              </a:rPr>
              <a:t>GUI Interface</a:t>
            </a:r>
          </a:p>
          <a:p>
            <a:pPr marL="457200" indent="-317500">
              <a:lnSpc>
                <a:spcPct val="200000"/>
              </a:lnSpc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GB" sz="1600" b="1">
                <a:solidFill>
                  <a:schemeClr val="bg1"/>
                </a:solidFill>
                <a:latin typeface="Times New Roman"/>
                <a:ea typeface="Lato"/>
                <a:cs typeface="Lato"/>
              </a:rPr>
              <a:t>Results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GB" sz="1600" b="1">
                <a:solidFill>
                  <a:schemeClr val="bg1"/>
                </a:solidFill>
                <a:latin typeface="Times New Roman"/>
                <a:ea typeface="Lato"/>
                <a:cs typeface="Lato"/>
                <a:sym typeface="Lato"/>
              </a:rPr>
              <a:t>Testing And Validation</a:t>
            </a:r>
            <a:endParaRPr lang="en-GB" sz="1600" b="1">
              <a:solidFill>
                <a:schemeClr val="bg1"/>
              </a:solidFill>
              <a:latin typeface="Times New Roman"/>
              <a:ea typeface="Lato"/>
              <a:cs typeface="Lato"/>
            </a:endParaRPr>
          </a:p>
          <a:p>
            <a:pPr marL="457200" indent="-317500">
              <a:lnSpc>
                <a:spcPct val="200000"/>
              </a:lnSpc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-US" sz="1600" b="1">
                <a:solidFill>
                  <a:schemeClr val="bg1"/>
                </a:solidFill>
                <a:latin typeface="Times New Roman"/>
                <a:ea typeface="Lato"/>
                <a:cs typeface="Lato"/>
              </a:rPr>
              <a:t>Future Work</a:t>
            </a:r>
            <a:endParaRPr lang="en-GB" sz="1600" b="1">
              <a:solidFill>
                <a:schemeClr val="bg1"/>
              </a:solidFill>
              <a:latin typeface="Times New Roman"/>
              <a:ea typeface="Lato"/>
              <a:cs typeface="Lato"/>
              <a:sym typeface="Lato"/>
            </a:endParaRPr>
          </a:p>
          <a:p>
            <a:pPr marL="457200" lvl="0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 sz="1600" b="1">
                <a:solidFill>
                  <a:schemeClr val="bg1"/>
                </a:solidFill>
                <a:latin typeface="Times New Roman"/>
                <a:ea typeface="Lato"/>
                <a:cs typeface="Times New Roman"/>
                <a:sym typeface="Lato"/>
              </a:rPr>
              <a:t>Questions</a:t>
            </a:r>
            <a:endParaRPr lang="en-GB" sz="1600" b="1">
              <a:solidFill>
                <a:schemeClr val="bg1"/>
              </a:solidFill>
              <a:latin typeface="Times New Roman"/>
              <a:ea typeface="Lato"/>
              <a:cs typeface="Times New Roman"/>
            </a:endParaRPr>
          </a:p>
          <a:p>
            <a:pPr marL="139700"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endParaRPr lang="en-GB" b="1">
              <a:solidFill>
                <a:schemeClr val="bg1"/>
              </a:solidFill>
              <a:latin typeface="Times New Roman"/>
              <a:ea typeface="Lato"/>
              <a:cs typeface="Lato"/>
            </a:endParaRPr>
          </a:p>
          <a:p>
            <a:pPr marL="457200"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b="1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9EBE-572A-371E-B26C-CE21F2C4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08" y="179091"/>
            <a:ext cx="3880064" cy="1106331"/>
          </a:xfrm>
        </p:spPr>
        <p:txBody>
          <a:bodyPr/>
          <a:lstStyle/>
          <a:p>
            <a:r>
              <a:rPr lang="en-US" sz="4400" b="1">
                <a:latin typeface="Times New Roman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201BE-C275-3135-0D60-EB0C98AE6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13" y="1567444"/>
            <a:ext cx="5220100" cy="2827220"/>
          </a:xfrm>
        </p:spPr>
        <p:txBody>
          <a:bodyPr/>
          <a:lstStyle/>
          <a:p>
            <a:pPr marL="146050" indent="0">
              <a:lnSpc>
                <a:spcPct val="114999"/>
              </a:lnSpc>
              <a:buNone/>
            </a:pPr>
            <a:r>
              <a:rPr lang="en-US" sz="1600">
                <a:latin typeface="Times New Roman"/>
              </a:rPr>
              <a:t>Modern healthcare faces significant challenges including: </a:t>
            </a:r>
            <a:endParaRPr lang="en-GB" sz="1600">
              <a:latin typeface="Times New Roman"/>
            </a:endParaRPr>
          </a:p>
          <a:p>
            <a:pPr marL="431800" indent="-285750">
              <a:lnSpc>
                <a:spcPct val="114999"/>
              </a:lnSpc>
            </a:pPr>
            <a:r>
              <a:rPr lang="en-US" sz="1600" b="1">
                <a:latin typeface="Times New Roman"/>
              </a:rPr>
              <a:t>High infection exposure</a:t>
            </a:r>
            <a:endParaRPr lang="en-US" sz="1600">
              <a:latin typeface="Times New Roman"/>
            </a:endParaRPr>
          </a:p>
          <a:p>
            <a:pPr marL="431800" indent="-285750">
              <a:lnSpc>
                <a:spcPct val="114999"/>
              </a:lnSpc>
            </a:pPr>
            <a:r>
              <a:rPr lang="en-US" sz="1600" b="1">
                <a:latin typeface="Times New Roman"/>
              </a:rPr>
              <a:t>Wasted clinician time</a:t>
            </a:r>
            <a:endParaRPr lang="en-US" sz="1600">
              <a:latin typeface="Times New Roman"/>
            </a:endParaRPr>
          </a:p>
          <a:p>
            <a:pPr marL="431800" indent="-285750">
              <a:lnSpc>
                <a:spcPct val="114999"/>
              </a:lnSpc>
            </a:pPr>
            <a:r>
              <a:rPr lang="en-US" sz="1600" b="1">
                <a:latin typeface="Times New Roman"/>
              </a:rPr>
              <a:t>Limited remote monitoring solutions</a:t>
            </a: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 sz="1600">
              <a:solidFill>
                <a:schemeClr val="bg1"/>
              </a:solidFill>
              <a:latin typeface="Times New Roman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114999"/>
              </a:lnSpc>
              <a:buNone/>
            </a:pPr>
            <a:r>
              <a:rPr lang="en-US" sz="1600">
                <a:latin typeface="Times New Roman"/>
                <a:cs typeface="Times New Roman"/>
              </a:rPr>
              <a:t>Tanzania — 1 Oncologist for 45 Million People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 sz="1600"/>
          </a:p>
        </p:txBody>
      </p:sp>
      <p:pic>
        <p:nvPicPr>
          <p:cNvPr id="5" name="Picture 4" descr="A person in a white uniform and face mask walking in a hospital hallway&#10;&#10;AI-generated content may be incorrect.">
            <a:extLst>
              <a:ext uri="{FF2B5EF4-FFF2-40B4-BE49-F238E27FC236}">
                <a16:creationId xmlns:a16="http://schemas.microsoft.com/office/drawing/2014/main" id="{A0D45A3A-0894-F382-8ACF-E41AE17D0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00" y="0"/>
            <a:ext cx="377535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C4A0F-796A-C0EF-C015-36BB26EE633C}"/>
              </a:ext>
            </a:extLst>
          </p:cNvPr>
          <p:cNvSpPr txBox="1"/>
          <p:nvPr/>
        </p:nvSpPr>
        <p:spPr>
          <a:xfrm>
            <a:off x="2758786" y="3875809"/>
            <a:ext cx="421351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solidFill>
                  <a:schemeClr val="lt1"/>
                </a:solidFill>
                <a:latin typeface="Times New Roman"/>
                <a:ea typeface="Lato"/>
                <a:cs typeface="Times New Roman"/>
                <a:sym typeface="Lato"/>
              </a:rPr>
              <a:t>Meara et al., The Lancet Global Surgery 2030, 2015</a:t>
            </a:r>
            <a:endParaRPr lang="en-US" sz="900" i="1">
              <a:solidFill>
                <a:schemeClr val="lt1"/>
              </a:solidFill>
              <a:latin typeface="Times New Roman"/>
              <a:ea typeface="Lat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45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235128" y="230189"/>
            <a:ext cx="5487248" cy="722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400" b="1">
                <a:latin typeface="Times New Roman"/>
                <a:ea typeface="Times New Roman"/>
                <a:cs typeface="Times New Roman"/>
                <a:sym typeface="Times New Roman"/>
              </a:rPr>
              <a:t> Our Solution </a:t>
            </a:r>
            <a:endParaRPr lang="en-GB" sz="4400" b="1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5" name="Picture 4" descr="A person sitting in a chair looking at a robot&#10;&#10;AI-generated content may be incorrect.">
            <a:extLst>
              <a:ext uri="{FF2B5EF4-FFF2-40B4-BE49-F238E27FC236}">
                <a16:creationId xmlns:a16="http://schemas.microsoft.com/office/drawing/2014/main" id="{5079A741-A337-F5AA-0C58-FF3523E2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36" y="232255"/>
            <a:ext cx="2556603" cy="1927017"/>
          </a:xfrm>
          <a:prstGeom prst="rect">
            <a:avLst/>
          </a:prstGeom>
        </p:spPr>
      </p:pic>
      <p:pic>
        <p:nvPicPr>
          <p:cNvPr id="2" name="Picture 1" descr="A robot in a room&#10;&#10;AI-generated content may be incorrect.">
            <a:extLst>
              <a:ext uri="{FF2B5EF4-FFF2-40B4-BE49-F238E27FC236}">
                <a16:creationId xmlns:a16="http://schemas.microsoft.com/office/drawing/2014/main" id="{07A20974-8E40-1F73-16C2-59A1EA44A3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83" b="12493"/>
          <a:stretch>
            <a:fillRect/>
          </a:stretch>
        </p:blipFill>
        <p:spPr>
          <a:xfrm>
            <a:off x="6381478" y="2335740"/>
            <a:ext cx="2559804" cy="251282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BD81D-1EA1-6486-CBE6-F1135CF43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910" y="1249009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>
                <a:latin typeface="Times New Roman"/>
                <a:cs typeface="Times New Roman"/>
              </a:rPr>
              <a:t>Proposed Solution:</a:t>
            </a:r>
          </a:p>
          <a:p>
            <a:pPr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Full telepresence robot</a:t>
            </a:r>
          </a:p>
          <a:p>
            <a:pPr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Two-way audio + video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Motorized tray delivery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Radar-based navigation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-US">
              <a:latin typeface="Times New Roman"/>
              <a:cs typeface="Times New Roman"/>
            </a:endParaRPr>
          </a:p>
          <a:p>
            <a:pPr marL="146050" indent="0">
              <a:lnSpc>
                <a:spcPct val="114999"/>
              </a:lnSpc>
              <a:buNone/>
            </a:pPr>
            <a:r>
              <a:rPr lang="en-US" sz="2000">
                <a:latin typeface="Times New Roman"/>
                <a:cs typeface="Times New Roman"/>
              </a:rPr>
              <a:t>Completed Prototype:</a:t>
            </a:r>
            <a:endParaRPr lang="en-US"/>
          </a:p>
          <a:p>
            <a:pPr marL="431800" indent="-285750"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Live camera feed</a:t>
            </a:r>
            <a:endParaRPr lang="en-US"/>
          </a:p>
          <a:p>
            <a:pPr marL="431800" indent="-285750"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Pan–tilt camera mechanism (3D printed)</a:t>
            </a:r>
            <a:endParaRPr lang="en-US"/>
          </a:p>
          <a:p>
            <a:pPr marL="431800" indent="-285750"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Real-time pulse oximeter vitals</a:t>
            </a:r>
            <a:endParaRPr lang="en-US"/>
          </a:p>
          <a:p>
            <a:pPr marL="431800" indent="-285750">
              <a:lnSpc>
                <a:spcPct val="114999"/>
              </a:lnSpc>
            </a:pPr>
            <a:r>
              <a:rPr lang="en-US">
                <a:latin typeface="Times New Roman"/>
                <a:cs typeface="Times New Roman"/>
              </a:rPr>
              <a:t>ROS2 communication to GUI</a:t>
            </a:r>
            <a:endParaRPr lang="en-US"/>
          </a:p>
          <a:p>
            <a:pPr marL="146050" indent="0">
              <a:lnSpc>
                <a:spcPct val="114999"/>
              </a:lnSpc>
              <a:buNone/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-1230151" y="106075"/>
            <a:ext cx="9143691" cy="513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Hardware Design</a:t>
            </a:r>
            <a:endParaRPr lang="en-GB" sz="320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4" name="Picture 3" descr="A drawing of a green and yellow machine&#10;&#10;AI-generated content may be incorrect.">
            <a:extLst>
              <a:ext uri="{FF2B5EF4-FFF2-40B4-BE49-F238E27FC236}">
                <a16:creationId xmlns:a16="http://schemas.microsoft.com/office/drawing/2014/main" id="{9FD96E9B-0020-32F3-017E-72319DAE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25" y="103910"/>
            <a:ext cx="1905828" cy="2275609"/>
          </a:xfrm>
          <a:prstGeom prst="rect">
            <a:avLst/>
          </a:prstGeom>
        </p:spPr>
      </p:pic>
      <p:sp>
        <p:nvSpPr>
          <p:cNvPr id="8" name="Google Shape;266;p22">
            <a:extLst>
              <a:ext uri="{FF2B5EF4-FFF2-40B4-BE49-F238E27FC236}">
                <a16:creationId xmlns:a16="http://schemas.microsoft.com/office/drawing/2014/main" id="{7C33D8E0-28A8-04FA-BECF-0890CFE2C0E4}"/>
              </a:ext>
            </a:extLst>
          </p:cNvPr>
          <p:cNvSpPr txBox="1">
            <a:spLocks/>
          </p:cNvSpPr>
          <p:nvPr/>
        </p:nvSpPr>
        <p:spPr>
          <a:xfrm>
            <a:off x="-1223224" y="679307"/>
            <a:ext cx="9143691" cy="51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>
                <a:latin typeface="Times New Roman"/>
                <a:cs typeface="Times New Roman"/>
              </a:rPr>
              <a:t>Pan-tilt Mechanism</a:t>
            </a:r>
          </a:p>
        </p:txBody>
      </p:sp>
      <p:pic>
        <p:nvPicPr>
          <p:cNvPr id="10" name="Picture 9" descr="A video game controller and a joystick&#10;&#10;AI-generated content may be incorrect.">
            <a:extLst>
              <a:ext uri="{FF2B5EF4-FFF2-40B4-BE49-F238E27FC236}">
                <a16:creationId xmlns:a16="http://schemas.microsoft.com/office/drawing/2014/main" id="{04F0CA28-F2FC-99DE-5016-A7A40513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4" r="55661"/>
          <a:stretch>
            <a:fillRect/>
          </a:stretch>
        </p:blipFill>
        <p:spPr>
          <a:xfrm>
            <a:off x="6613109" y="2438310"/>
            <a:ext cx="1612570" cy="2553646"/>
          </a:xfrm>
          <a:prstGeom prst="rect">
            <a:avLst/>
          </a:prstGeom>
        </p:spPr>
      </p:pic>
      <p:sp>
        <p:nvSpPr>
          <p:cNvPr id="14" name="Google Shape;254;p20">
            <a:extLst>
              <a:ext uri="{FF2B5EF4-FFF2-40B4-BE49-F238E27FC236}">
                <a16:creationId xmlns:a16="http://schemas.microsoft.com/office/drawing/2014/main" id="{1BAAB34F-F623-A4BA-F6AA-8745C9BDD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218" y="1910385"/>
            <a:ext cx="5712326" cy="307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sym typeface="Times New Roman"/>
              </a:rPr>
              <a:t>Custom 3D-printed pan–tilt assembly</a:t>
            </a:r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  <a:sym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  <a:sym typeface="Times New Roman"/>
              </a:rPr>
              <a:t>Bottom servo = </a:t>
            </a:r>
            <a:r>
              <a:rPr lang="en-GB" sz="1600" b="1">
                <a:latin typeface="Times New Roman"/>
                <a:cs typeface="Times New Roman"/>
                <a:sym typeface="Times New Roman"/>
              </a:rPr>
              <a:t>pan</a:t>
            </a:r>
            <a:r>
              <a:rPr lang="en-GB" sz="1600">
                <a:latin typeface="Times New Roman"/>
                <a:cs typeface="Times New Roman"/>
                <a:sym typeface="Times New Roman"/>
              </a:rPr>
              <a:t>, top servo = </a:t>
            </a:r>
            <a:r>
              <a:rPr lang="en-GB" sz="1600" b="1">
                <a:latin typeface="Times New Roman"/>
                <a:cs typeface="Times New Roman"/>
                <a:sym typeface="Times New Roman"/>
              </a:rPr>
              <a:t>tilt</a:t>
            </a:r>
            <a:endParaRPr lang="en-GB" b="1"/>
          </a:p>
          <a:p>
            <a:pPr>
              <a:lnSpc>
                <a:spcPct val="114999"/>
              </a:lnSpc>
              <a:buSzPts val="1500"/>
            </a:pPr>
            <a:endParaRPr lang="en-GB" sz="1600" b="1">
              <a:latin typeface="Times New Roman"/>
              <a:cs typeface="Times New Roman"/>
              <a:sym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  <a:sym typeface="Times New Roman"/>
              </a:rPr>
              <a:t>Camera mounted on printed bracket</a:t>
            </a:r>
            <a:endParaRPr lang="en-GB"/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  <a:sym typeface="Times New Roman"/>
              </a:rPr>
              <a:t>Raspberry pi 5V supply for servo movement</a:t>
            </a:r>
            <a:endParaRPr lang="en-GB"/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</a:rPr>
              <a:t>Controlled using a joystick</a:t>
            </a:r>
          </a:p>
          <a:p>
            <a:pPr>
              <a:lnSpc>
                <a:spcPct val="114999"/>
              </a:lnSpc>
              <a:buSzPts val="1500"/>
              <a:buFont typeface="Lato"/>
              <a:buChar char="●"/>
            </a:pPr>
            <a:endParaRPr lang="en-GB" sz="1600">
              <a:solidFill>
                <a:srgbClr val="FFFFFF"/>
              </a:solidFill>
              <a:latin typeface="Times New Roman"/>
            </a:endParaRPr>
          </a:p>
          <a:p>
            <a:pPr>
              <a:lnSpc>
                <a:spcPct val="114999"/>
              </a:lnSpc>
              <a:buSzPts val="1500"/>
              <a:buFont typeface="Lato"/>
              <a:buChar char="●"/>
            </a:pPr>
            <a:endParaRPr lang="en-GB" sz="1800">
              <a:solidFill>
                <a:srgbClr val="FFFFFF"/>
              </a:solidFill>
            </a:endParaRPr>
          </a:p>
          <a:p>
            <a:pPr indent="-323850">
              <a:lnSpc>
                <a:spcPct val="200000"/>
              </a:lnSpc>
              <a:buSzPts val="1500"/>
              <a:buFont typeface="Times New Roman"/>
              <a:buChar char="●"/>
            </a:pPr>
            <a:endParaRPr lang="en-GB" sz="1800">
              <a:solidFill>
                <a:srgbClr val="FFFFFF"/>
              </a:solidFill>
              <a:cs typeface="Times New Roman"/>
            </a:endParaRPr>
          </a:p>
        </p:txBody>
      </p:sp>
      <p:pic>
        <p:nvPicPr>
          <p:cNvPr id="2" name="Picture 1" descr="A black and silver gaming controller&#10;&#10;AI-generated content may be incorrect.">
            <a:extLst>
              <a:ext uri="{FF2B5EF4-FFF2-40B4-BE49-F238E27FC236}">
                <a16:creationId xmlns:a16="http://schemas.microsoft.com/office/drawing/2014/main" id="{67A3174E-522E-D7FB-4E6A-0D7359820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08" y="3235426"/>
            <a:ext cx="1742154" cy="17513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ACA89AEC-8769-FFF5-AF5E-AD4A6EE62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>
            <a:extLst>
              <a:ext uri="{FF2B5EF4-FFF2-40B4-BE49-F238E27FC236}">
                <a16:creationId xmlns:a16="http://schemas.microsoft.com/office/drawing/2014/main" id="{A989A5E7-0756-4B84-F8E0-2E4CA0D22C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" y="106075"/>
            <a:ext cx="9143691" cy="513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Hardware Design</a:t>
            </a:r>
            <a:endParaRPr lang="en-GB" sz="32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" name="Google Shape;266;p22">
            <a:extLst>
              <a:ext uri="{FF2B5EF4-FFF2-40B4-BE49-F238E27FC236}">
                <a16:creationId xmlns:a16="http://schemas.microsoft.com/office/drawing/2014/main" id="{BE0D58F9-EE45-7E5C-4660-388E8E47D5F0}"/>
              </a:ext>
            </a:extLst>
          </p:cNvPr>
          <p:cNvSpPr txBox="1">
            <a:spLocks/>
          </p:cNvSpPr>
          <p:nvPr/>
        </p:nvSpPr>
        <p:spPr>
          <a:xfrm>
            <a:off x="8099" y="861148"/>
            <a:ext cx="9143691" cy="51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>
                <a:latin typeface="Times New Roman"/>
                <a:cs typeface="Times New Roman"/>
              </a:rPr>
              <a:t>Pulse Oximeter</a:t>
            </a:r>
            <a:endParaRPr lang="en-US"/>
          </a:p>
        </p:txBody>
      </p:sp>
      <p:pic>
        <p:nvPicPr>
          <p:cNvPr id="3" name="Picture 2" descr="A finger with a device on it&#10;&#10;AI-generated content may be incorrect.">
            <a:extLst>
              <a:ext uri="{FF2B5EF4-FFF2-40B4-BE49-F238E27FC236}">
                <a16:creationId xmlns:a16="http://schemas.microsoft.com/office/drawing/2014/main" id="{A86141C0-5A59-86B3-1677-9E52E330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20" y="1340427"/>
            <a:ext cx="2358737" cy="1569028"/>
          </a:xfrm>
          <a:prstGeom prst="rect">
            <a:avLst/>
          </a:prstGeom>
        </p:spPr>
      </p:pic>
      <p:pic>
        <p:nvPicPr>
          <p:cNvPr id="7" name="Picture 6" descr="A purple and white electronic device&#10;&#10;AI-generated content may be incorrect.">
            <a:extLst>
              <a:ext uri="{FF2B5EF4-FFF2-40B4-BE49-F238E27FC236}">
                <a16:creationId xmlns:a16="http://schemas.microsoft.com/office/drawing/2014/main" id="{2067A428-5F86-A494-1A28-8B4CBE2CB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20" y="3112077"/>
            <a:ext cx="2166505" cy="1444336"/>
          </a:xfrm>
          <a:prstGeom prst="rect">
            <a:avLst/>
          </a:prstGeom>
        </p:spPr>
      </p:pic>
      <p:sp>
        <p:nvSpPr>
          <p:cNvPr id="11" name="Google Shape;254;p20">
            <a:extLst>
              <a:ext uri="{FF2B5EF4-FFF2-40B4-BE49-F238E27FC236}">
                <a16:creationId xmlns:a16="http://schemas.microsoft.com/office/drawing/2014/main" id="{FE7721FA-BD05-0593-8905-F699DFF7D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0187" y="2062562"/>
            <a:ext cx="5712326" cy="307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sym typeface="Times New Roman"/>
              </a:rPr>
              <a:t>MAX30102 sensor for HR &amp; SpO₂</a:t>
            </a:r>
            <a:endParaRPr lang="en-US">
              <a:sym typeface="Times New Roman"/>
            </a:endParaRPr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  <a:sym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  <a:sym typeface="Times New Roman"/>
              </a:rPr>
              <a:t>I²C communication to main controller</a:t>
            </a:r>
            <a:endParaRPr lang="en-GB"/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  <a:cs typeface="Times New Roman"/>
              <a:sym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  <a:sym typeface="Times New Roman"/>
              </a:rPr>
              <a:t>ROS2 publishes vitals to GUI in real time </a:t>
            </a:r>
            <a:endParaRPr lang="en-GB">
              <a:sym typeface="Times New Roman"/>
            </a:endParaRPr>
          </a:p>
          <a:p>
            <a:pPr marL="146050" indent="0">
              <a:lnSpc>
                <a:spcPct val="114999"/>
              </a:lnSpc>
              <a:buSzPts val="1500"/>
              <a:buNone/>
            </a:pPr>
            <a:r>
              <a:rPr lang="en-GB" sz="1100">
                <a:latin typeface="Times New Roman"/>
                <a:cs typeface="Times New Roman"/>
                <a:sym typeface="Times New Roman"/>
              </a:rPr>
              <a:t>               (publishes to /</a:t>
            </a:r>
            <a:r>
              <a:rPr lang="en-GB" sz="1100" err="1">
                <a:latin typeface="Times New Roman"/>
                <a:cs typeface="Times New Roman"/>
                <a:sym typeface="Times New Roman"/>
              </a:rPr>
              <a:t>pulseox_vitals</a:t>
            </a:r>
            <a:r>
              <a:rPr lang="en-GB" sz="1100">
                <a:latin typeface="Times New Roman"/>
                <a:cs typeface="Times New Roman"/>
                <a:sym typeface="Times New Roman"/>
              </a:rPr>
              <a:t>)</a:t>
            </a:r>
            <a:endParaRPr lang="en-GB" sz="1100"/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  <a:cs typeface="Times New Roman"/>
              <a:sym typeface="Times New Roman"/>
            </a:endParaRPr>
          </a:p>
          <a:p>
            <a:pPr>
              <a:lnSpc>
                <a:spcPct val="114999"/>
              </a:lnSpc>
              <a:buSzPts val="1500"/>
            </a:pPr>
            <a:r>
              <a:rPr lang="en-GB" sz="1600">
                <a:latin typeface="Times New Roman"/>
                <a:cs typeface="Times New Roman"/>
                <a:sym typeface="Times New Roman"/>
              </a:rPr>
              <a:t>Adds live clinical monitoring capability</a:t>
            </a:r>
            <a:endParaRPr lang="en-GB"/>
          </a:p>
          <a:p>
            <a:pPr>
              <a:lnSpc>
                <a:spcPct val="114999"/>
              </a:lnSpc>
              <a:buSzPts val="1500"/>
            </a:pPr>
            <a:endParaRPr lang="en-GB" sz="1600">
              <a:latin typeface="Times New Roman"/>
            </a:endParaRPr>
          </a:p>
          <a:p>
            <a:pPr>
              <a:lnSpc>
                <a:spcPct val="114999"/>
              </a:lnSpc>
              <a:buSzPts val="1500"/>
              <a:buFont typeface="Lato"/>
              <a:buChar char="●"/>
            </a:pPr>
            <a:endParaRPr lang="en-GB" sz="1800"/>
          </a:p>
          <a:p>
            <a:pPr indent="-323850">
              <a:lnSpc>
                <a:spcPct val="200000"/>
              </a:lnSpc>
              <a:buSzPts val="1500"/>
              <a:buFont typeface="Times New Roman"/>
              <a:buChar char="●"/>
            </a:pPr>
            <a:endParaRPr lang="en-GB" sz="1800">
              <a:solidFill>
                <a:srgbClr val="FFFFFF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10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B72EEDA3-0C25-9E04-C862-098F3F981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>
            <a:extLst>
              <a:ext uri="{FF2B5EF4-FFF2-40B4-BE49-F238E27FC236}">
                <a16:creationId xmlns:a16="http://schemas.microsoft.com/office/drawing/2014/main" id="{00CB97FE-8990-105D-15AF-9B3D8EE51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10450"/>
            <a:ext cx="7038900" cy="54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>
                <a:latin typeface="Times New Roman"/>
                <a:cs typeface="Times New Roman"/>
              </a:rPr>
              <a:t>Software Design(</a:t>
            </a:r>
            <a:r>
              <a:rPr lang="en-GB" sz="3200" err="1">
                <a:latin typeface="Times New Roman"/>
                <a:cs typeface="Times New Roman"/>
              </a:rPr>
              <a:t>Rasberry</a:t>
            </a:r>
            <a:r>
              <a:rPr lang="en-GB" sz="3200">
                <a:latin typeface="Times New Roman"/>
                <a:cs typeface="Times New Roman"/>
              </a:rPr>
              <a:t> Pi)</a:t>
            </a:r>
            <a:endParaRPr lang="en-US" sz="3200">
              <a:latin typeface="Times New Roman"/>
              <a:cs typeface="Times New Roman"/>
            </a:endParaRPr>
          </a:p>
        </p:txBody>
      </p:sp>
      <p:pic>
        <p:nvPicPr>
          <p:cNvPr id="2" name="Picture 1" descr="A table with text on it&#10;&#10;AI-generated content may be incorrect.">
            <a:extLst>
              <a:ext uri="{FF2B5EF4-FFF2-40B4-BE49-F238E27FC236}">
                <a16:creationId xmlns:a16="http://schemas.microsoft.com/office/drawing/2014/main" id="{C2CC2659-4CFA-2608-C77D-0D4979FC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691"/>
            <a:ext cx="9144000" cy="37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1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CC12AD16-F7ED-A7D5-CE7B-F1BD1ECD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>
            <a:extLst>
              <a:ext uri="{FF2B5EF4-FFF2-40B4-BE49-F238E27FC236}">
                <a16:creationId xmlns:a16="http://schemas.microsoft.com/office/drawing/2014/main" id="{A93675C8-1682-C167-D5AE-BD9B0C619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10450"/>
            <a:ext cx="7038900" cy="54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>
                <a:latin typeface="Times New Roman"/>
                <a:cs typeface="Times New Roman"/>
              </a:rPr>
              <a:t>Software Design(</a:t>
            </a:r>
            <a:r>
              <a:rPr lang="en-GB" sz="3200" err="1">
                <a:latin typeface="Times New Roman"/>
                <a:cs typeface="Times New Roman"/>
              </a:rPr>
              <a:t>Rasberry</a:t>
            </a:r>
            <a:r>
              <a:rPr lang="en-GB" sz="3200">
                <a:latin typeface="Times New Roman"/>
                <a:cs typeface="Times New Roman"/>
              </a:rPr>
              <a:t> Pi)</a:t>
            </a:r>
            <a:endParaRPr lang="en-US" sz="3200">
              <a:latin typeface="Times New Roman"/>
              <a:cs typeface="Times New Roman"/>
            </a:endParaRPr>
          </a:p>
        </p:txBody>
      </p:sp>
      <p:pic>
        <p:nvPicPr>
          <p:cNvPr id="3" name="Picture 2" descr="A table with text on it&#10;&#10;AI-generated content may be incorrect.">
            <a:extLst>
              <a:ext uri="{FF2B5EF4-FFF2-40B4-BE49-F238E27FC236}">
                <a16:creationId xmlns:a16="http://schemas.microsoft.com/office/drawing/2014/main" id="{3985B968-7EB6-7E06-741C-45E2C36F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" y="1415831"/>
            <a:ext cx="8978985" cy="2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4459D541-C445-8673-3543-C03C2E01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>
            <a:extLst>
              <a:ext uri="{FF2B5EF4-FFF2-40B4-BE49-F238E27FC236}">
                <a16:creationId xmlns:a16="http://schemas.microsoft.com/office/drawing/2014/main" id="{ADF161C6-4B2D-A7FD-E9E8-5C5229155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48550"/>
            <a:ext cx="70389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>
                <a:latin typeface="Times New Roman"/>
                <a:cs typeface="Times New Roman"/>
              </a:rPr>
              <a:t>Software Design(Remote PC)</a:t>
            </a:r>
            <a:endParaRPr lang="en-US" sz="3200"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DFAFF4-5159-8EA6-40F6-C44BC525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3" y="1470931"/>
            <a:ext cx="9147503" cy="26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851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F81EF36CBDE845B0D613E0C0CC94D8" ma:contentTypeVersion="3" ma:contentTypeDescription="Create a new document." ma:contentTypeScope="" ma:versionID="849b7d26729da57e2ef136cc51546c14">
  <xsd:schema xmlns:xsd="http://www.w3.org/2001/XMLSchema" xmlns:xs="http://www.w3.org/2001/XMLSchema" xmlns:p="http://schemas.microsoft.com/office/2006/metadata/properties" xmlns:ns2="73b829d9-1ebd-437e-81d3-97abd2d62226" targetNamespace="http://schemas.microsoft.com/office/2006/metadata/properties" ma:root="true" ma:fieldsID="d679b6fbc2e7be50166636b6a63b5c41" ns2:_="">
    <xsd:import namespace="73b829d9-1ebd-437e-81d3-97abd2d622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829d9-1ebd-437e-81d3-97abd2d62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56C226-F45B-46E5-B7F9-2DD57224926F}">
  <ds:schemaRefs>
    <ds:schemaRef ds:uri="73b829d9-1ebd-437e-81d3-97abd2d622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90EC2A-6CB9-4EB2-8E38-DE5A68EC5E0F}">
  <ds:schemaRefs>
    <ds:schemaRef ds:uri="73b829d9-1ebd-437e-81d3-97abd2d622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8BF065-F08E-4F33-B101-15F126461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Focus</vt:lpstr>
      <vt:lpstr>Team 4 R.A.D.A.R.        Remote Autonomous Doctor Assistance Robot                                                                      —Bridging Distance in Healthcare  </vt:lpstr>
      <vt:lpstr> Contents</vt:lpstr>
      <vt:lpstr>The Problem</vt:lpstr>
      <vt:lpstr> Our Solution </vt:lpstr>
      <vt:lpstr>Hardware Design</vt:lpstr>
      <vt:lpstr>Hardware Design</vt:lpstr>
      <vt:lpstr>Software Design(Rasberry Pi)</vt:lpstr>
      <vt:lpstr>Software Design(Rasberry Pi)</vt:lpstr>
      <vt:lpstr>Software Design(Remote PC)</vt:lpstr>
      <vt:lpstr>Integration</vt:lpstr>
      <vt:lpstr>GUI Interface</vt:lpstr>
      <vt:lpstr>Qt Files</vt:lpstr>
      <vt:lpstr>PowerPoint Presentation</vt:lpstr>
      <vt:lpstr>PowerPoint Presentation</vt:lpstr>
      <vt:lpstr>Results</vt:lpstr>
      <vt:lpstr>Validation&amp; Performance Outcomes</vt:lpstr>
      <vt:lpstr>System Limitations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revision>2</cp:revision>
  <dcterms:modified xsi:type="dcterms:W3CDTF">2025-12-10T20:50:40Z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0x0101005FF81EF36CBDE845B0D613E0C0CC94D8</vt:lpwstr>
  </property>
</Properties>
</file>